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2" r:id="rId8"/>
    <p:sldId id="265" r:id="rId9"/>
    <p:sldId id="266" r:id="rId10"/>
    <p:sldId id="267" r:id="rId11"/>
    <p:sldId id="268" r:id="rId12"/>
    <p:sldId id="261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sr-Latn-C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61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3B29678C-BBEB-4B4A-A5F1-15D76E5FBAFC}" type="datetimeFigureOut">
              <a:rPr lang="sr-Latn-CS" smtClean="0"/>
              <a:pPr/>
              <a:t>28.1.2013</a:t>
            </a:fld>
            <a:endParaRPr lang="hr-H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DF38223-662E-4927-AE8B-A0D20F42A9AB}" type="slidenum">
              <a:rPr lang="hr-HR" smtClean="0"/>
              <a:pPr/>
              <a:t>‹#›</a:t>
            </a:fld>
            <a:endParaRPr lang="hr-H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5852" y="571480"/>
            <a:ext cx="6480048" cy="2301240"/>
          </a:xfrm>
        </p:spPr>
        <p:txBody>
          <a:bodyPr>
            <a:normAutofit fontScale="90000"/>
          </a:bodyPr>
          <a:lstStyle/>
          <a:p>
            <a:pPr algn="ctr"/>
            <a:r>
              <a:rPr lang="hr-HR" sz="7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NORME</a:t>
            </a:r>
            <a:br>
              <a:rPr lang="hr-HR" sz="72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hr-H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velike prednosti za male poduzetnike</a:t>
            </a:r>
            <a:br>
              <a:rPr lang="hr-HR" sz="48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1670" y="3571876"/>
            <a:ext cx="6480048" cy="1752600"/>
          </a:xfrm>
        </p:spPr>
        <p:txBody>
          <a:bodyPr/>
          <a:lstStyle/>
          <a:p>
            <a:r>
              <a:rPr lang="hr-HR" dirty="0" smtClean="0"/>
              <a:t>POLIROL d.o.o.</a:t>
            </a:r>
          </a:p>
          <a:p>
            <a:r>
              <a:rPr lang="hr-HR" dirty="0" smtClean="0"/>
              <a:t>Luka Fukat, dipl.ing.građ.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7466" y="5572140"/>
            <a:ext cx="2879618" cy="1077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	LONČASTI LEŽAJ POLIROL</a:t>
            </a:r>
            <a:endParaRPr lang="hr-HR" dirty="0"/>
          </a:p>
        </p:txBody>
      </p:sp>
      <p:pic>
        <p:nvPicPr>
          <p:cNvPr id="4" name="Content Placeholder 3" descr="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571612"/>
            <a:ext cx="6698482" cy="3600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	LONČASTI LEŽAJ POLIROL</a:t>
            </a:r>
            <a:endParaRPr lang="hr-HR" dirty="0"/>
          </a:p>
        </p:txBody>
      </p:sp>
      <p:pic>
        <p:nvPicPr>
          <p:cNvPr id="5" name="Content Placeholder 4" descr="0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500174"/>
            <a:ext cx="6592711" cy="3600000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/>
              <a:t>HRN EN 1337-5:2005 PROPISUJE:</a:t>
            </a:r>
            <a:endParaRPr lang="hr-HR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5720" y="5429264"/>
            <a:ext cx="4040188" cy="838200"/>
          </a:xfrm>
        </p:spPr>
        <p:txBody>
          <a:bodyPr>
            <a:normAutofit/>
          </a:bodyPr>
          <a:lstStyle/>
          <a:p>
            <a:pPr algn="ctr"/>
            <a:r>
              <a:rPr lang="hr-HR" sz="2000" dirty="0" smtClean="0">
                <a:solidFill>
                  <a:schemeClr val="tx1"/>
                </a:solidFill>
              </a:rPr>
              <a:t>Izvadak iz norme EN 1337-5 koji opisuje lonac ležaja</a:t>
            </a:r>
            <a:endParaRPr lang="hr-HR" sz="200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429124" y="5429264"/>
            <a:ext cx="4041775" cy="838200"/>
          </a:xfrm>
        </p:spPr>
        <p:txBody>
          <a:bodyPr>
            <a:normAutofit/>
          </a:bodyPr>
          <a:lstStyle/>
          <a:p>
            <a:pPr algn="ctr"/>
            <a:r>
              <a:rPr lang="hr-HR" sz="2000" dirty="0" smtClean="0">
                <a:solidFill>
                  <a:schemeClr val="tx1"/>
                </a:solidFill>
              </a:rPr>
              <a:t>Propisani načini izrade lonca</a:t>
            </a:r>
          </a:p>
          <a:p>
            <a:pPr algn="ctr"/>
            <a:r>
              <a:rPr lang="hr-HR" sz="2000" dirty="0" smtClean="0">
                <a:solidFill>
                  <a:schemeClr val="tx1"/>
                </a:solidFill>
              </a:rPr>
              <a:t>a i b metoda, EN 1337-5</a:t>
            </a:r>
            <a:endParaRPr lang="hr-HR" sz="2000" dirty="0">
              <a:solidFill>
                <a:schemeClr val="tx1"/>
              </a:solidFill>
            </a:endParaRPr>
          </a:p>
        </p:txBody>
      </p:sp>
      <p:pic>
        <p:nvPicPr>
          <p:cNvPr id="7" name="Content Placeholder 6" descr="lonci.jpg"/>
          <p:cNvPicPr>
            <a:picLocks noGrp="1" noChangeAspect="1"/>
          </p:cNvPicPr>
          <p:nvPr>
            <p:ph sz="quarter" idx="2"/>
          </p:nvPr>
        </p:nvPicPr>
        <p:blipFill>
          <a:blip r:embed="rId2"/>
          <a:stretch>
            <a:fillRect/>
          </a:stretch>
        </p:blipFill>
        <p:spPr>
          <a:xfrm>
            <a:off x="785786" y="1214421"/>
            <a:ext cx="2857520" cy="4143191"/>
          </a:xfrm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Content Placeholder 10" descr="lonac-a.jpg"/>
          <p:cNvPicPr>
            <a:picLocks noGrp="1" noChangeAspect="1"/>
          </p:cNvPicPr>
          <p:nvPr>
            <p:ph sz="quarter" idx="4"/>
          </p:nvPr>
        </p:nvPicPr>
        <p:blipFill>
          <a:blip r:embed="rId4" cstate="print"/>
          <a:srcRect t="5790" b="7362"/>
          <a:stretch>
            <a:fillRect/>
          </a:stretch>
        </p:blipFill>
        <p:spPr>
          <a:xfrm>
            <a:off x="4786314" y="1214422"/>
            <a:ext cx="3240000" cy="1928826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 t="7979"/>
          <a:stretch>
            <a:fillRect/>
          </a:stretch>
        </p:blipFill>
        <p:spPr bwMode="auto">
          <a:xfrm>
            <a:off x="4786314" y="3357562"/>
            <a:ext cx="3240000" cy="1988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hr-HR" sz="4800" dirty="0" smtClean="0"/>
              <a:t>HRN EN 1337-5:2005 PROPISUJE: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0034" y="5715016"/>
            <a:ext cx="4040188" cy="838200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hr-HR" dirty="0" smtClean="0">
                <a:solidFill>
                  <a:schemeClr val="tx1"/>
                </a:solidFill>
              </a:rPr>
              <a:t>Propisani načini izrade lonca</a:t>
            </a:r>
          </a:p>
          <a:p>
            <a:pPr algn="ctr"/>
            <a:r>
              <a:rPr lang="hr-HR" dirty="0" smtClean="0">
                <a:solidFill>
                  <a:schemeClr val="tx1"/>
                </a:solidFill>
              </a:rPr>
              <a:t>c i d metoda, EN 1337-5</a:t>
            </a:r>
          </a:p>
          <a:p>
            <a:endParaRPr lang="hr-H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3438" y="5357826"/>
            <a:ext cx="4041775" cy="838200"/>
          </a:xfrm>
        </p:spPr>
        <p:txBody>
          <a:bodyPr>
            <a:normAutofit lnSpcReduction="10000"/>
          </a:bodyPr>
          <a:lstStyle/>
          <a:p>
            <a:pPr algn="ctr"/>
            <a:r>
              <a:rPr lang="hr-HR" dirty="0" smtClean="0">
                <a:solidFill>
                  <a:schemeClr val="tx1"/>
                </a:solidFill>
              </a:rPr>
              <a:t>POLIROL d.o.o. kombinira </a:t>
            </a:r>
          </a:p>
          <a:p>
            <a:pPr algn="ctr"/>
            <a:r>
              <a:rPr lang="hr-HR" dirty="0" smtClean="0">
                <a:solidFill>
                  <a:schemeClr val="tx1"/>
                </a:solidFill>
              </a:rPr>
              <a:t>c i d metodu EN 1337-5</a:t>
            </a:r>
          </a:p>
          <a:p>
            <a:endParaRPr lang="hr-HR" dirty="0"/>
          </a:p>
        </p:txBody>
      </p:sp>
      <p:pic>
        <p:nvPicPr>
          <p:cNvPr id="9" name="Content Placeholder 8" descr="lonac-c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 t="9594"/>
          <a:stretch>
            <a:fillRect/>
          </a:stretch>
        </p:blipFill>
        <p:spPr>
          <a:xfrm>
            <a:off x="928662" y="1357298"/>
            <a:ext cx="3240000" cy="2079323"/>
          </a:xfrm>
        </p:spPr>
      </p:pic>
      <p:pic>
        <p:nvPicPr>
          <p:cNvPr id="7" name="Content Placeholder 7" descr="lonci POLIROL-2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714876" y="1357298"/>
            <a:ext cx="3961015" cy="1670858"/>
          </a:xfr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 t="16257" b="9147"/>
          <a:stretch>
            <a:fillRect/>
          </a:stretch>
        </p:blipFill>
        <p:spPr bwMode="auto">
          <a:xfrm>
            <a:off x="4714876" y="3429000"/>
            <a:ext cx="396000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/>
          <a:srcRect t="14130"/>
          <a:stretch>
            <a:fillRect/>
          </a:stretch>
        </p:blipFill>
        <p:spPr bwMode="auto">
          <a:xfrm>
            <a:off x="928662" y="3571876"/>
            <a:ext cx="3240000" cy="211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Suradnja Polirola i HZN-a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hr-HR" sz="2400" dirty="0" smtClean="0"/>
              <a:t>potvrdbena tijela opetovano upozoravaju da proizvodnja nije striktno usklađena sa zahtjevima norme, ali odobravaju proizvodnu metodu</a:t>
            </a:r>
          </a:p>
          <a:p>
            <a:pPr algn="just"/>
            <a:r>
              <a:rPr lang="hr-HR" sz="2400" dirty="0" smtClean="0"/>
              <a:t>Polirol kontaktira HZN vezano za mogućnosti za dopunu norme proizvodnom metodom</a:t>
            </a:r>
          </a:p>
          <a:p>
            <a:pPr algn="just"/>
            <a:r>
              <a:rPr lang="hr-HR" sz="2400" dirty="0" smtClean="0"/>
              <a:t>Sastanak predstavnika Polirol-a s TO 517 (Posebne vrste konstrukcija)</a:t>
            </a:r>
          </a:p>
          <a:p>
            <a:pPr algn="just"/>
            <a:r>
              <a:rPr lang="hr-HR" sz="2400" dirty="0" smtClean="0"/>
              <a:t>Polirol predaje zahtjev za članstvo u HZN-u</a:t>
            </a:r>
          </a:p>
          <a:p>
            <a:pPr algn="just"/>
            <a:r>
              <a:rPr lang="hr-HR" sz="2400" dirty="0" smtClean="0"/>
              <a:t>Članstvom se dobiva mogućnost delegiranja predstavnika u TO HZN-a</a:t>
            </a:r>
            <a:endParaRPr lang="hr-HR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Suradnja Polirola i HZN-a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hr-HR" sz="2400" dirty="0" smtClean="0"/>
              <a:t>TO HZN-a može delegirati predstavnike u TO pri CEN-u, gdje se izrađuje norma</a:t>
            </a:r>
          </a:p>
          <a:p>
            <a:r>
              <a:rPr lang="hr-HR" sz="2400" dirty="0" smtClean="0"/>
              <a:t>Proizvođači pri HZN-u i CEN-u dobivaju mogućnost čitanja nacrta normi</a:t>
            </a:r>
          </a:p>
          <a:p>
            <a:r>
              <a:rPr lang="hr-HR" sz="2400" dirty="0" smtClean="0"/>
              <a:t>Također moguće je preko TO pri CEN-u utjecati na promjene i dopune normi</a:t>
            </a:r>
            <a:endParaRPr lang="hr-HR" sz="2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REZULTATI SURADNJE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sz="2400" dirty="0" smtClean="0"/>
              <a:t>Do danas je predan zahtjev za članstvo u HZN-u, koji je u postupku</a:t>
            </a:r>
          </a:p>
          <a:p>
            <a:r>
              <a:rPr lang="hr-HR" sz="2400" dirty="0" smtClean="0"/>
              <a:t>HZN je Polirol obavijestio da je 2012. pokrenut postupak izmjene čitavog niza normi EN 1337 i da je sjedište TO u Berlinu</a:t>
            </a:r>
          </a:p>
          <a:p>
            <a:r>
              <a:rPr lang="hr-HR" sz="2400" dirty="0" smtClean="0"/>
              <a:t>Prijedlog dopune norma je u pripremi i planirano je do kraja 2013. započeti suradnju s TO CEN-a u Berlinu</a:t>
            </a:r>
          </a:p>
          <a:p>
            <a:endParaRPr lang="hr-HR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1357298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hr-HR" sz="3200" b="1" dirty="0" smtClean="0"/>
              <a:t>H V A L A   N A   P A Ž NJ I  !</a:t>
            </a:r>
            <a:endParaRPr lang="hr-HR" sz="32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214686"/>
            <a:ext cx="3849503" cy="14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214686"/>
            <a:ext cx="2880000" cy="144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42852"/>
            <a:ext cx="3929054" cy="14697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1928802"/>
            <a:ext cx="8429684" cy="4429156"/>
          </a:xfrm>
        </p:spPr>
        <p:txBody>
          <a:bodyPr>
            <a:normAutofit/>
          </a:bodyPr>
          <a:lstStyle/>
          <a:p>
            <a:pPr algn="l"/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Tvrtka </a:t>
            </a:r>
            <a:r>
              <a:rPr lang="hr-HR" sz="200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”P</a:t>
            </a:r>
            <a:r>
              <a:rPr lang="vi-VN" sz="200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olirol</a:t>
            </a:r>
            <a:r>
              <a:rPr lang="hr-HR" sz="200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”</a:t>
            </a:r>
            <a:r>
              <a:rPr lang="vi-VN" sz="200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hr-HR" sz="200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d.o.o.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 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o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snovana je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u Zagrebu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1990.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g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od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ine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.</a:t>
            </a:r>
            <a:r>
              <a:rPr lang="vi-VN" sz="200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vi-VN" sz="200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vi-VN" sz="200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vi-VN" sz="200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Polirol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d.o.o.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1991.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g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odine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za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počinje proizvodnju elastomernih i l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o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nčastih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konstrukcijskih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ležajeva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za mostogradnju, prijelaznih naprava za konstrukcije u cestogradnji, kao i barijera za zaštitu od udara vjetra i zaštitu od buke prouzročene cestovnim prometom.</a:t>
            </a:r>
            <a:b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1993.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g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odine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konstrukcijski ležajevi iz proizvodnog programa Polirol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dobiva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ju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potvrde o kvaliteti od institucija u Republici Hrvatskoj (IGH, GF)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.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S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lijedećih godina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Polirol d.o.o.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postaje glavni proizvođač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konstrukcijskih 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ležajeva u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H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rvatskoj, a 1997.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g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odine počinje ležajeve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distribuirati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 za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građevine 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u 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zemljama okruženja</a:t>
            </a:r>
            <a:r>
              <a:rPr lang="vi-VN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.</a:t>
            </a: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/>
            </a:r>
            <a:b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</a:br>
            <a:r>
              <a:rPr lang="hr-HR" sz="2000" b="0" cap="none" dirty="0" smtClean="0">
                <a:ln w="5000" cmpd="sng">
                  <a:noFill/>
                  <a:prstDash val="solid"/>
                </a:ln>
                <a:solidFill>
                  <a:schemeClr val="tx1"/>
                </a:solidFill>
                <a:effectLst/>
                <a:latin typeface="+mn-lt"/>
              </a:rPr>
              <a:t>Polirol d.o.o. danas ≈ 25 zaposlenika.</a:t>
            </a:r>
            <a:endParaRPr lang="hr-HR" sz="2000" cap="none" dirty="0">
              <a:ln w="5000" cmpd="sng">
                <a:noFill/>
                <a:prstDash val="solid"/>
              </a:ln>
              <a:solidFill>
                <a:schemeClr val="tx1"/>
              </a:solidFill>
              <a:effectLst/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285728"/>
            <a:ext cx="4572032" cy="1669874"/>
          </a:xfrm>
        </p:spPr>
        <p:txBody>
          <a:bodyPr/>
          <a:lstStyle/>
          <a:p>
            <a:pPr algn="ctr"/>
            <a:r>
              <a:rPr lang="hr-HR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Polirol d.o.o.</a:t>
            </a:r>
          </a:p>
          <a:p>
            <a:pPr algn="ctr"/>
            <a:r>
              <a:rPr lang="hr-HR" sz="2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proizvodnja opreme za mostove</a:t>
            </a:r>
          </a:p>
          <a:p>
            <a:pPr algn="ctr"/>
            <a:endParaRPr lang="hr-H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58138" cy="1143000"/>
          </a:xfrm>
        </p:spPr>
        <p:txBody>
          <a:bodyPr>
            <a:normAutofit fontScale="90000"/>
          </a:bodyPr>
          <a:lstStyle/>
          <a:p>
            <a:r>
              <a:rPr lang="hr-HR" sz="4400" dirty="0" smtClean="0"/>
              <a:t>2008 - TPČK </a:t>
            </a:r>
            <a:r>
              <a:rPr lang="hr-HR" dirty="0" smtClean="0"/>
              <a:t>– </a:t>
            </a:r>
            <a:r>
              <a:rPr lang="hr-HR" sz="3100" dirty="0" smtClean="0"/>
              <a:t>niz EN 1337 u teh. propisu</a:t>
            </a:r>
            <a:br>
              <a:rPr lang="hr-HR" sz="3100" dirty="0" smtClean="0"/>
            </a:br>
            <a:r>
              <a:rPr lang="hr-HR" sz="4400" dirty="0" smtClean="0"/>
              <a:t>2009</a:t>
            </a:r>
            <a:r>
              <a:rPr lang="hr-HR" sz="3100" dirty="0" smtClean="0"/>
              <a:t> – Početak dokazivanja sukladnosti</a:t>
            </a:r>
            <a:endParaRPr lang="hr-HR" sz="3100" dirty="0"/>
          </a:p>
        </p:txBody>
      </p:sp>
      <p:pic>
        <p:nvPicPr>
          <p:cNvPr id="5" name="Content Placeholder 4" descr="1337-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28662" y="1571612"/>
            <a:ext cx="2999152" cy="4320000"/>
          </a:xfr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556792"/>
            <a:ext cx="2941022" cy="43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4000" dirty="0" smtClean="0"/>
              <a:t>2010 – Potvrda CE (Prag, CZ)</a:t>
            </a:r>
            <a:endParaRPr lang="hr-HR" sz="4000" dirty="0"/>
          </a:p>
        </p:txBody>
      </p:sp>
      <p:pic>
        <p:nvPicPr>
          <p:cNvPr id="5" name="Content Placeholder 4" descr="CE 1337-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28662" y="1500174"/>
            <a:ext cx="3090696" cy="4320000"/>
          </a:xfrm>
        </p:spPr>
      </p:pic>
      <p:pic>
        <p:nvPicPr>
          <p:cNvPr id="6" name="Content Placeholder 5" descr="CE 1337-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857752" y="1500174"/>
            <a:ext cx="3065946" cy="4320000"/>
          </a:xfr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401080" cy="1143000"/>
          </a:xfrm>
        </p:spPr>
        <p:txBody>
          <a:bodyPr>
            <a:noAutofit/>
          </a:bodyPr>
          <a:lstStyle/>
          <a:p>
            <a:r>
              <a:rPr lang="hr-HR" sz="4000" dirty="0" smtClean="0"/>
              <a:t>2012 – R.H. potvrda sukladnosti (IGH)</a:t>
            </a:r>
            <a:endParaRPr lang="hr-HR" sz="4000" dirty="0"/>
          </a:p>
        </p:txBody>
      </p:sp>
      <p:pic>
        <p:nvPicPr>
          <p:cNvPr id="5" name="Content Placeholder 4" descr="IGH 1337-3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00101" y="1500174"/>
            <a:ext cx="3038385" cy="4320000"/>
          </a:xfrm>
        </p:spPr>
      </p:pic>
      <p:pic>
        <p:nvPicPr>
          <p:cNvPr id="6" name="Content Placeholder 5" descr="IGH 1337-5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786314" y="1500174"/>
            <a:ext cx="3068205" cy="4320000"/>
          </a:xfr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r-HR" sz="3600" dirty="0" smtClean="0"/>
              <a:t>LONČASTI LEŽAJ HRN EN 1337:2005</a:t>
            </a:r>
            <a:endParaRPr lang="hr-H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472" y="1500174"/>
            <a:ext cx="3643338" cy="4525963"/>
          </a:xfrm>
        </p:spPr>
        <p:txBody>
          <a:bodyPr>
            <a:normAutofit/>
          </a:bodyPr>
          <a:lstStyle/>
          <a:p>
            <a:r>
              <a:rPr lang="hr-HR" sz="1800" dirty="0" smtClean="0"/>
              <a:t>Namjena: elastični prijenos vertikalnih i horizontalnih opterećenja konstrukcije mostova na stupove ili upornjake</a:t>
            </a:r>
          </a:p>
          <a:p>
            <a:pPr>
              <a:spcBef>
                <a:spcPts val="1200"/>
              </a:spcBef>
            </a:pPr>
            <a:r>
              <a:rPr lang="hr-HR" sz="1800" dirty="0" smtClean="0"/>
              <a:t>Smanjuju udarne utjecaje vertikalnih udara s rasponske konstrukcije mosta na stupišta i upornjake</a:t>
            </a:r>
          </a:p>
          <a:p>
            <a:pPr>
              <a:spcBef>
                <a:spcPts val="1200"/>
              </a:spcBef>
            </a:pPr>
            <a:r>
              <a:rPr lang="hr-HR" sz="1800" dirty="0" smtClean="0"/>
              <a:t>Svaki ležaj se zasebno dimenzionira (projektira) prema zahtjevima norme HRN EN 1337-5:2005 i pripadajućih EUROKODOVA</a:t>
            </a:r>
            <a:endParaRPr lang="hr-HR" sz="1800" dirty="0"/>
          </a:p>
        </p:txBody>
      </p:sp>
      <p:pic>
        <p:nvPicPr>
          <p:cNvPr id="6" name="Content Placeholder 5" descr="ležaj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15265" r="19861"/>
          <a:stretch>
            <a:fillRect/>
          </a:stretch>
        </p:blipFill>
        <p:spPr>
          <a:xfrm>
            <a:off x="4786314" y="1500174"/>
            <a:ext cx="3503210" cy="4500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	LONČASTI LEŽAJ POLIROL</a:t>
            </a:r>
            <a:endParaRPr lang="hr-HR" dirty="0"/>
          </a:p>
        </p:txBody>
      </p:sp>
      <p:pic>
        <p:nvPicPr>
          <p:cNvPr id="4" name="Content Placeholder 3" descr="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571612"/>
            <a:ext cx="6566438" cy="3600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	LONČASTI LEŽAJ POLIROL</a:t>
            </a:r>
            <a:endParaRPr lang="hr-HR" dirty="0"/>
          </a:p>
        </p:txBody>
      </p:sp>
      <p:pic>
        <p:nvPicPr>
          <p:cNvPr id="5" name="Content Placeholder 4" descr="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571612"/>
            <a:ext cx="6534411" cy="3600000"/>
          </a:xfr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	LONČASTI LEŽAJ POLIROL</a:t>
            </a:r>
            <a:endParaRPr lang="hr-HR" dirty="0"/>
          </a:p>
        </p:txBody>
      </p:sp>
      <p:pic>
        <p:nvPicPr>
          <p:cNvPr id="4" name="Content Placeholder 3" descr="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571612"/>
            <a:ext cx="6545012" cy="3600000"/>
          </a:xfr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9247" y="6138000"/>
            <a:ext cx="1924753" cy="72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263</TotalTime>
  <Words>318</Words>
  <Application>Microsoft Office PowerPoint</Application>
  <PresentationFormat>On-screen Show (4:3)</PresentationFormat>
  <Paragraphs>42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Technic</vt:lpstr>
      <vt:lpstr>NORME velike prednosti za male poduzetnike </vt:lpstr>
      <vt:lpstr>Tvrtka ”Polirol” d.o.o. osnovana je u Zagrebu 1990. godine.  Polirol d.o.o. 1991. godine započinje proizvodnju elastomernih i lončastih konstrukcijskih ležajeva za mostogradnju, prijelaznih naprava za konstrukcije u cestogradnji, kao i barijera za zaštitu od udara vjetra i zaštitu od buke prouzročene cestovnim prometom.  1993. godine konstrukcijski ležajevi iz proizvodnog programa Polirol dobivaju potvrde o kvaliteti od institucija u Republici Hrvatskoj (IGH, GF).  Slijedećih godina Polirol d.o.o. postaje glavni proizvođač konstrukcijskih ležajeva u Hrvatskoj, a 1997. godine počinje ležajeve distribuirati za građevine u zemljama okruženja.  Polirol d.o.o. danas ≈ 25 zaposlenika.</vt:lpstr>
      <vt:lpstr>2008 - TPČK – niz EN 1337 u teh. propisu 2009 – Početak dokazivanja sukladnosti</vt:lpstr>
      <vt:lpstr>2010 – Potvrda CE (Prag, CZ)</vt:lpstr>
      <vt:lpstr>2012 – R.H. potvrda sukladnosti (IGH)</vt:lpstr>
      <vt:lpstr>LONČASTI LEŽAJ HRN EN 1337:2005</vt:lpstr>
      <vt:lpstr> LONČASTI LEŽAJ POLIROL</vt:lpstr>
      <vt:lpstr> LONČASTI LEŽAJ POLIROL</vt:lpstr>
      <vt:lpstr> LONČASTI LEŽAJ POLIROL</vt:lpstr>
      <vt:lpstr> LONČASTI LEŽAJ POLIROL</vt:lpstr>
      <vt:lpstr> LONČASTI LEŽAJ POLIROL</vt:lpstr>
      <vt:lpstr>HRN EN 1337-5:2005 PROPISUJE:</vt:lpstr>
      <vt:lpstr>HRN EN 1337-5:2005 PROPISUJE:</vt:lpstr>
      <vt:lpstr>Suradnja Polirola i HZN-a</vt:lpstr>
      <vt:lpstr>Suradnja Polirola i HZN-a</vt:lpstr>
      <vt:lpstr>REZULTATI SURADNJE</vt:lpstr>
      <vt:lpstr>H V A L A   N A   P A Ž NJ I 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236d</dc:creator>
  <cp:lastModifiedBy>Luka</cp:lastModifiedBy>
  <cp:revision>41</cp:revision>
  <dcterms:created xsi:type="dcterms:W3CDTF">2013-01-25T19:48:55Z</dcterms:created>
  <dcterms:modified xsi:type="dcterms:W3CDTF">2013-01-28T08:32:58Z</dcterms:modified>
</cp:coreProperties>
</file>