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7" r:id="rId8"/>
    <p:sldId id="262" r:id="rId9"/>
    <p:sldId id="266" r:id="rId10"/>
    <p:sldId id="263" r:id="rId11"/>
    <p:sldId id="264" r:id="rId12"/>
    <p:sldId id="265" r:id="rId13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65" d="100"/>
          <a:sy n="65" d="100"/>
        </p:scale>
        <p:origin x="-5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286FC71-C5A5-4DF0-9C98-84C0244C99CE}" type="datetimeFigureOut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D3D05105-2B4F-4E1F-9CFE-3A1FEC9E1F58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1D8D39C-9EF6-41B2-B3A7-0BFBA96E6C82}" type="datetimeFigureOut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hr-HR" noProof="0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 noProof="0" smtClean="0"/>
              <a:t>Kliknite da biste uredili stilove teksta matrice</a:t>
            </a:r>
          </a:p>
          <a:p>
            <a:pPr lvl="1"/>
            <a:r>
              <a:rPr lang="hr-HR" noProof="0" smtClean="0"/>
              <a:t>Druga razina</a:t>
            </a:r>
          </a:p>
          <a:p>
            <a:pPr lvl="2"/>
            <a:r>
              <a:rPr lang="hr-HR" noProof="0" smtClean="0"/>
              <a:t>Treća razina</a:t>
            </a:r>
          </a:p>
          <a:p>
            <a:pPr lvl="3"/>
            <a:r>
              <a:rPr lang="hr-HR" noProof="0" smtClean="0"/>
              <a:t>Četvrta razina</a:t>
            </a:r>
          </a:p>
          <a:p>
            <a:pPr lvl="4"/>
            <a:r>
              <a:rPr lang="hr-HR" noProof="0" smtClean="0"/>
              <a:t>Peta razina</a:t>
            </a:r>
            <a:endParaRPr lang="hr-HR" noProof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ECADE40-D81E-4966-A12D-F5B04556B21E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zervirano mjesto slike slajd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7411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6C31E0-7CAA-43F9-A807-4A6CB8A8F8F6}" type="slidenum">
              <a:rPr lang="hr-H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zervirano mjesto slike slajd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19459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ACE048-07A2-4820-BE89-B1FBDFBF47DC}" type="slidenum">
              <a:rPr lang="hr-H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hr-H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zervirano mjesto slike slajda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Rezervirano mjesto bilježaka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hr-HR" smtClean="0"/>
          </a:p>
        </p:txBody>
      </p:sp>
      <p:sp>
        <p:nvSpPr>
          <p:cNvPr id="21507" name="Rezervirano mjesto broja slajda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F4E22E-9692-4871-8E02-9036A051A584}" type="slidenum">
              <a:rPr lang="hr-H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20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Pravokutnik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Pravokutnik 21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Pravokutnik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Naslov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9" name="Podnaslov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hr-HR" smtClean="0"/>
              <a:t>Kliknite da biste uredili stil podnaslova matrice</a:t>
            </a:r>
            <a:endParaRPr lang="en-US"/>
          </a:p>
        </p:txBody>
      </p:sp>
      <p:sp>
        <p:nvSpPr>
          <p:cNvPr id="10" name="Rezervirano mjesto datuma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57FCBFDD-8FDD-44A1-A1E5-B5702709F8A8}" type="datetime1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11" name="Rezervirano mjesto podnožja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12" name="Rezervirano mjesto broja slajda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50083-8E77-4304-9CD4-39AF87AD1AB9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Rezervirano mjesto datum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CD52D3-D0C6-4611-8D71-F9468E627D32}" type="datetime1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5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6" name="Rezervirano mjesto broja slajd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6A27D-EF0D-4580-9AA0-5DCE50A680EB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avni poveznik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Jednakokračni trokut 7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avni poveznik 8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7" name="Rezervirano mjesto datum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9B421-827E-48B7-9A1E-74B2B7470BE9}" type="datetime1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8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9" name="Rezervirano mjesto broja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A07E9-216F-46EC-8BFB-9DB5DF4E755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8" name="Rezervirano mjesto sadržaja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4" name="Rezervirano mjesto datum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0A5E5-5ECF-48CA-8B78-C92C0AE1B039}" type="datetime1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5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6" name="Rezervirano mjesto broja slajd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C8134-D382-4828-80FF-28440B7CCA27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odjeljk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6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Pravokutnik 7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6" name="Rezervirano mjesto datuma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AD6E1-BB52-4945-A636-33999A4343AB}" type="datetime1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7" name="Rezervirano mjesto podnožja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8" name="Rezervirano mjesto broja slajda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08630-7D3D-4393-B06F-05D75C90E7E2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9" name="Rezervirano mjesto sadržaja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11" name="Rezervirano mjesto sadržaja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5" name="Rezervirano mjesto datum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8EDCE-7703-4CD0-9EA3-631E67A10657}" type="datetime1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6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7" name="Rezervirano mjesto broja slajd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465A3-2389-4E81-A52A-6E665A2DF2A3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11" name="Rezervirano mjesto sadržaja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13" name="Rezervirano mjesto sadržaja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7" name="Rezervirano mjesto datuma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C74F7-CFE2-44AD-B015-DF0BE8D441A5}" type="datetime1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8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9" name="Rezervirano mjesto broja slajda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49781-0280-48E1-9952-8141D96E18F0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Jednakokračni trokut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4" name="Rezervirano mjesto datum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97ECD9-012E-4FBC-9A74-52C80D64F576}" type="datetime1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5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6" name="Rezervirano mjesto broja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DF038F-0668-42DE-B11B-71CC4B1F89CB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avni poveznik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Jednakokračni trokut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Rezervirano mjesto datum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266187-32EE-4289-A373-93F0E6B5F5AA}" type="datetime1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5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6" name="Rezervirano mjesto broja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BB8C8-C3B6-4134-B128-D7E05086D08A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avni poveznik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Ravni poveznik 9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Jednakokračni trokut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12" name="Rezervirano mjesto sadržaja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/>
          </a:p>
        </p:txBody>
      </p:sp>
      <p:sp>
        <p:nvSpPr>
          <p:cNvPr id="8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5C70D-DA11-4B68-AE8F-27BA87CA3D79}" type="datetime1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9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10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6297F-AA5E-4DF6-A4DA-8141470E9100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avni poveznik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Jednakokračni trokut 8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Pravokutnik 9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hr-HR" smtClean="0"/>
              <a:t>Kliknite da biste uredili stil naslova matrice</a:t>
            </a:r>
            <a:endParaRPr lang="en-US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hr-HR" noProof="0" smtClean="0"/>
              <a:t>Pritisnite ikonu za dodavanje slike</a:t>
            </a:r>
            <a:endParaRPr lang="en-US" noProof="0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hr-HR" smtClean="0"/>
              <a:t>Kliknite da biste uredili stilove teksta matrice</a:t>
            </a:r>
          </a:p>
        </p:txBody>
      </p:sp>
      <p:sp>
        <p:nvSpPr>
          <p:cNvPr id="8" name="Rezervirano mjesto datum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5E5AF-8A48-4B25-A902-312111A2D22F}" type="datetime1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9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10" name="Rezervirano mjesto broja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44A21-5EA5-49F7-BFCC-71033503A8E5}" type="slidenum">
              <a:rPr lang="hr-HR"/>
              <a:pPr>
                <a:defRPr/>
              </a:pPr>
              <a:t>‹#›</a:t>
            </a:fld>
            <a:endParaRPr lang="hr-H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zervirano mjesto naslova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Kliknite da biste uredili stil naslova matrice</a:t>
            </a:r>
            <a:endParaRPr lang="en-US" smtClean="0"/>
          </a:p>
        </p:txBody>
      </p:sp>
      <p:sp>
        <p:nvSpPr>
          <p:cNvPr id="1027" name="Rezervirano mjesto teksta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smtClean="0"/>
              <a:t>Kliknite da biste uredili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smtClean="0"/>
          </a:p>
        </p:txBody>
      </p:sp>
      <p:sp>
        <p:nvSpPr>
          <p:cNvPr id="14" name="Rezervirano mjesto datum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6EA0A56-5030-4CF0-AB65-AFF83AED240F}" type="datetime1">
              <a:rPr lang="sr-Latn-CS"/>
              <a:pPr>
                <a:defRPr/>
              </a:pPr>
              <a:t>5.2.2013</a:t>
            </a:fld>
            <a:endParaRPr lang="hr-HR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23" name="Rezervirano mjesto broja slajda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4E3D2919-B8A8-4B8F-8F19-317B3B9AC049}" type="slidenum">
              <a:rPr lang="hr-HR"/>
              <a:pPr>
                <a:defRPr/>
              </a:pPr>
              <a:t>‹#›</a:t>
            </a:fld>
            <a:endParaRPr lang="hr-HR"/>
          </a:p>
        </p:txBody>
      </p:sp>
      <p:sp>
        <p:nvSpPr>
          <p:cNvPr id="28" name="Ravni poveznik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Ravni poveznik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Jednakokračni trokut 9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10" r:id="rId6"/>
    <p:sldLayoutId id="2147483711" r:id="rId7"/>
    <p:sldLayoutId id="2147483712" r:id="rId8"/>
    <p:sldLayoutId id="2147483713" r:id="rId9"/>
    <p:sldLayoutId id="2147483704" r:id="rId10"/>
    <p:sldLayoutId id="2147483714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Ron\Dropbox\A-KPS\Customers\Czech%20Rep\COTEBA\23-11-2011\Static%20charging%20fill%20pipe.av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Naslov 1"/>
          <p:cNvSpPr>
            <a:spLocks noGrp="1"/>
          </p:cNvSpPr>
          <p:nvPr>
            <p:ph type="ctrTitle"/>
          </p:nvPr>
        </p:nvSpPr>
        <p:spPr>
          <a:xfrm>
            <a:off x="928688" y="2786063"/>
            <a:ext cx="7148512" cy="2090737"/>
          </a:xfrm>
        </p:spPr>
        <p:txBody>
          <a:bodyPr/>
          <a:lstStyle/>
          <a:p>
            <a:pPr eaLnBrk="1" hangingPunct="1"/>
            <a:r>
              <a:rPr lang="hr-HR" smtClean="0"/>
              <a:t/>
            </a:r>
            <a:br>
              <a:rPr lang="hr-HR" smtClean="0"/>
            </a:br>
            <a:r>
              <a:rPr lang="hr-HR" smtClean="0"/>
              <a:t/>
            </a:r>
            <a:br>
              <a:rPr lang="hr-HR" smtClean="0"/>
            </a:br>
            <a:r>
              <a:rPr lang="hr-HR" sz="3600" b="1" smtClean="0"/>
              <a:t>PETREL tehnologija d.o.o. </a:t>
            </a:r>
            <a:br>
              <a:rPr lang="hr-HR" sz="3600" b="1" smtClean="0"/>
            </a:br>
            <a:r>
              <a:rPr lang="hr-HR" sz="1600" smtClean="0"/>
              <a:t>Ivan Dumenčić, dipl.ing.</a:t>
            </a:r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143000" y="5143500"/>
            <a:ext cx="7148513" cy="533400"/>
          </a:xfrm>
        </p:spPr>
        <p:txBody>
          <a:bodyPr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hr-HR" sz="6400" dirty="0" smtClean="0"/>
          </a:p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hr-HR" sz="5600" dirty="0" smtClean="0"/>
              <a:t>RADIONICA: NORME – velike prednosti za male poduzetnike (HZN, 2013-02-08</a:t>
            </a:r>
            <a:r>
              <a:rPr lang="hr-HR" sz="6400" dirty="0" smtClean="0"/>
              <a:t>) </a:t>
            </a:r>
          </a:p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hr-HR" sz="2400" dirty="0" smtClean="0"/>
              <a:t>.</a:t>
            </a:r>
            <a:endParaRPr lang="hr-HR" sz="2400" dirty="0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500063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333375"/>
            <a:ext cx="34861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214313" y="152400"/>
            <a:ext cx="8643937" cy="9906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>
                <a:solidFill>
                  <a:srgbClr val="0070C0"/>
                </a:solidFill>
              </a:rPr>
              <a:t>ZAŠTO JE VAŽNO POZNAVATI I PRIMJENJIVATI NORME?</a:t>
            </a:r>
            <a:endParaRPr lang="hr-HR" b="1" dirty="0">
              <a:solidFill>
                <a:srgbClr val="0070C0"/>
              </a:solidFill>
            </a:endParaRPr>
          </a:p>
        </p:txBody>
      </p:sp>
      <p:sp>
        <p:nvSpPr>
          <p:cNvPr id="27650" name="Rezervirano mjesto sadržaja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115300" cy="4937125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endParaRPr lang="hr-HR" smtClean="0"/>
          </a:p>
          <a:p>
            <a:pPr eaLnBrk="1" hangingPunct="1"/>
            <a:r>
              <a:rPr lang="hr-HR" smtClean="0"/>
              <a:t>poznavanje problematike i direktno sudjelovanje u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mtClean="0"/>
              <a:t>rješavanju problema vezanih uz primjenu norma na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mtClean="0"/>
              <a:t>području RH, stavlja nas u poziciju profesionalnog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mtClean="0"/>
              <a:t>partnera koji svojim aktivnostima pomaže korisniku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mtClean="0"/>
              <a:t>u primjeni tehnoloških dostignuća i to na istome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mtClean="0"/>
              <a:t>nivou kao i unutar EU-a.</a:t>
            </a:r>
          </a:p>
          <a:p>
            <a:pPr eaLnBrk="1" hangingPunct="1"/>
            <a:endParaRPr lang="hr-HR" smtClean="0"/>
          </a:p>
        </p:txBody>
      </p:sp>
      <p:sp>
        <p:nvSpPr>
          <p:cNvPr id="25603" name="Rezervirano mjesto broja slajda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103296-E86E-4A21-9E40-D6C9FBAF9811}" type="slidenum">
              <a:rPr lang="hr-HR" sz="10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hr-HR" sz="1000"/>
          </a:p>
        </p:txBody>
      </p:sp>
      <p:sp>
        <p:nvSpPr>
          <p:cNvPr id="25604" name="Rezervirano mjesto podnožja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/>
              <a:t>Ivan Dumenčić, Petrel tehnologija d.o.o.</a:t>
            </a:r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4500" y="4005263"/>
            <a:ext cx="2506663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smtClean="0">
                <a:solidFill>
                  <a:srgbClr val="0070C0"/>
                </a:solidFill>
              </a:rPr>
              <a:t>ISKUSTVO RADA U CEN/TC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hr-HR" u="sng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b="1" dirty="0" smtClean="0">
                <a:solidFill>
                  <a:srgbClr val="0070C0"/>
                </a:solidFill>
              </a:rPr>
              <a:t>kao član HZN-a </a:t>
            </a:r>
            <a:r>
              <a:rPr lang="hr-HR" dirty="0" smtClean="0"/>
              <a:t>u mogućnosti  sam sudjelovati u radu </a:t>
            </a:r>
            <a:r>
              <a:rPr lang="hr-HR" b="1" dirty="0" smtClean="0">
                <a:solidFill>
                  <a:srgbClr val="0070C0"/>
                </a:solidFill>
              </a:rPr>
              <a:t>europskog odbora (CEN/TC) </a:t>
            </a:r>
            <a:r>
              <a:rPr lang="hr-HR" dirty="0" smtClean="0"/>
              <a:t>koji pokriva područje podzemnih cjevovoda za benzinske stanice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hr-H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izvještaj sa skupa u Londonu </a:t>
            </a:r>
            <a:r>
              <a:rPr lang="hr-HR" b="1" dirty="0" smtClean="0">
                <a:solidFill>
                  <a:srgbClr val="0070C0"/>
                </a:solidFill>
              </a:rPr>
              <a:t>CEN/TC 393 WG6 </a:t>
            </a:r>
            <a:r>
              <a:rPr lang="hr-HR" dirty="0" smtClean="0"/>
              <a:t>–  broj 26 (problematika, razlog putovanja i donesena/</a:t>
            </a:r>
            <a:r>
              <a:rPr lang="hr-HR" dirty="0" err="1" smtClean="0"/>
              <a:t>usaglašena</a:t>
            </a:r>
            <a:r>
              <a:rPr lang="hr-HR" dirty="0" smtClean="0"/>
              <a:t> rješenja).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hr-H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b="1" dirty="0" smtClean="0">
                <a:solidFill>
                  <a:srgbClr val="0070C0"/>
                </a:solidFill>
              </a:rPr>
              <a:t>radi se o radu na normi EN 14125 </a:t>
            </a:r>
            <a:r>
              <a:rPr lang="hr-HR" dirty="0" smtClean="0"/>
              <a:t>koja se odnosi na termoplastične cijevi za prijenos naftnih derivata a koje se polažu u zemlju na benzinskim stanicama.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hr-HR" dirty="0"/>
          </a:p>
        </p:txBody>
      </p:sp>
      <p:sp>
        <p:nvSpPr>
          <p:cNvPr id="26627" name="Rezervirano mjesto broja slajda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232386-9982-4665-8706-0642351188A2}" type="slidenum">
              <a:rPr lang="hr-HR" sz="10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hr-HR" sz="1000"/>
          </a:p>
        </p:txBody>
      </p:sp>
      <p:sp>
        <p:nvSpPr>
          <p:cNvPr id="26628" name="Rezervirano mjesto podnožja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/>
              <a:t>Ivan Dumenčić, Petrel tehnologija d.o.o.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620713"/>
            <a:ext cx="3168650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49" name="Rezervirano mjesto podnožja 2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/>
              <a:t>Ivan Dumenčić, Petrel tehnologija d.o.o.</a:t>
            </a:r>
          </a:p>
        </p:txBody>
      </p:sp>
      <p:sp>
        <p:nvSpPr>
          <p:cNvPr id="27650" name="Rezervirano mjesto broja slajda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35A3C9-8FE3-4666-AD7A-6A8FE20AD455}" type="slidenum">
              <a:rPr lang="hr-HR" sz="10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hr-HR" sz="1000"/>
          </a:p>
        </p:txBody>
      </p:sp>
      <p:sp>
        <p:nvSpPr>
          <p:cNvPr id="29700" name="Rezervirano mjesto sadržaja 4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algn="ctr" eaLnBrk="1" hangingPunct="1"/>
            <a:endParaRPr lang="hr-HR" smtClean="0"/>
          </a:p>
          <a:p>
            <a:pPr algn="ctr" eaLnBrk="1" hangingPunct="1"/>
            <a:endParaRPr lang="hr-HR" smtClean="0"/>
          </a:p>
          <a:p>
            <a:pPr algn="ctr" eaLnBrk="1" hangingPunct="1">
              <a:buFont typeface="Wingdings 3" pitchFamily="18" charset="2"/>
              <a:buNone/>
            </a:pPr>
            <a:endParaRPr lang="hr-HR" smtClean="0"/>
          </a:p>
          <a:p>
            <a:pPr algn="ctr" eaLnBrk="1" hangingPunct="1">
              <a:buFont typeface="Wingdings 3" pitchFamily="18" charset="2"/>
              <a:buNone/>
            </a:pPr>
            <a:r>
              <a:rPr lang="hr-HR" sz="2800" b="1" smtClean="0">
                <a:solidFill>
                  <a:srgbClr val="0070C0"/>
                </a:solidFill>
              </a:rPr>
              <a:t>Hvala na pažnji !</a:t>
            </a:r>
            <a:endParaRPr lang="hr-HR" sz="2800" smtClean="0"/>
          </a:p>
          <a:p>
            <a:pPr algn="ctr" eaLnBrk="1" hangingPunct="1">
              <a:buFont typeface="Wingdings 3" pitchFamily="18" charset="2"/>
              <a:buNone/>
            </a:pPr>
            <a:r>
              <a:rPr lang="hr-HR" sz="2800" smtClean="0"/>
              <a:t>dumencic.petrel@gmail.com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hr-HR" sz="2800" smtClean="0"/>
              <a:t>http://petrel-technology.com/</a:t>
            </a:r>
          </a:p>
        </p:txBody>
      </p:sp>
      <p:pic>
        <p:nvPicPr>
          <p:cNvPr id="2970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00875" y="4714875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2225" y="404813"/>
            <a:ext cx="2160588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4292600"/>
            <a:ext cx="2370138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b="1" dirty="0" smtClean="0">
                <a:solidFill>
                  <a:srgbClr val="0070C0"/>
                </a:solidFill>
              </a:rPr>
              <a:t>DJELATNOST TVRTKE PETREL TEHNOLOGIJA d.o.o.</a:t>
            </a:r>
            <a:endParaRPr lang="hr-HR" b="1" dirty="0">
              <a:solidFill>
                <a:srgbClr val="0070C0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543925" cy="4937125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hr-HR" b="1" dirty="0" smtClean="0"/>
              <a:t>PETREL tehnologija d.o.o.</a:t>
            </a:r>
            <a:r>
              <a:rPr lang="hr-HR" dirty="0" smtClean="0"/>
              <a:t> bavi se djelatnošću u području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hr-HR" dirty="0" smtClean="0"/>
              <a:t>protueksplozijske zaštite unutar različitih industrijskih grana kao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hr-HR" dirty="0" smtClean="0"/>
              <a:t>što su:  farmaceutska industrija,  brodogradnja,  industrija boja,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hr-HR" dirty="0" smtClean="0"/>
              <a:t>drvna industrija,  naftna i plinska postrojenja, benzinske stanice </a:t>
            </a:r>
            <a:r>
              <a:rPr lang="hr-HR" dirty="0" err="1" smtClean="0"/>
              <a:t>..</a:t>
            </a:r>
            <a:r>
              <a:rPr lang="hr-HR" dirty="0" smtClean="0"/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hr-H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hr-HR" b="1" dirty="0" smtClean="0"/>
              <a:t>Nudimo: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izradu projektnih rješenja za prostore ugrožene eksplozijom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savjetovanje i vođenje održavanja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izvođenje novih instalacija i rekonstrukcija postojećih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izrada ex-priručnika i sistematizacija opreme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zastupanje proizvođača i distribucija opreme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hr-HR" dirty="0"/>
          </a:p>
        </p:txBody>
      </p:sp>
      <p:sp>
        <p:nvSpPr>
          <p:cNvPr id="16387" name="Rezervirano mjesto broja slajda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E7091D-EA1C-4199-B548-45890D330D67}" type="slidenum">
              <a:rPr lang="hr-HR" sz="10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hr-HR" sz="1000"/>
          </a:p>
        </p:txBody>
      </p:sp>
      <p:sp>
        <p:nvSpPr>
          <p:cNvPr id="16388" name="Rezervirano mjesto podnožja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/>
              <a:t>Ivan Dumenčić, Petrel tehnologija d.o.o.</a:t>
            </a:r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50" y="5013325"/>
            <a:ext cx="8985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smtClean="0">
                <a:solidFill>
                  <a:srgbClr val="0070C0"/>
                </a:solidFill>
              </a:rPr>
              <a:t>UKLJUČIVANJE U NORMIZACIJU (1)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sastoji se od </a:t>
            </a:r>
            <a:r>
              <a:rPr lang="hr-HR" b="1" dirty="0" smtClean="0">
                <a:solidFill>
                  <a:srgbClr val="0070C0"/>
                </a:solidFill>
              </a:rPr>
              <a:t>stalnog praćenja norma </a:t>
            </a:r>
            <a:r>
              <a:rPr lang="hr-HR" dirty="0" smtClean="0"/>
              <a:t>vezano uz rad u vrlo širokom prostoru aplikacije i unutar prostora i postrojenja u kojem je stalno prisutna opasnost od moguće eksplozije.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hr-H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data problematika zahtijeva profesionalan pristup u radu što također obuhvaća praćenje najnovijih pozitivnih dostignuća a ona su sadržana u </a:t>
            </a:r>
            <a:r>
              <a:rPr lang="hr-HR" b="1" dirty="0" smtClean="0">
                <a:solidFill>
                  <a:srgbClr val="0070C0"/>
                </a:solidFill>
              </a:rPr>
              <a:t>NORMAMA.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hr-HR" b="1" dirty="0" smtClean="0">
              <a:solidFill>
                <a:srgbClr val="0070C0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b="1" dirty="0" smtClean="0">
                <a:solidFill>
                  <a:srgbClr val="0070C0"/>
                </a:solidFill>
              </a:rPr>
              <a:t>samo uz poznavanje norma i najnovijih smjernica moguće je odgovoriti na zahtjeve korisnika </a:t>
            </a:r>
            <a:r>
              <a:rPr lang="hr-HR" dirty="0" smtClean="0"/>
              <a:t>i voditi ga u aplikacijama i prostorima unutar kojih stalno dolazi do novih tehnoloških rješenja, ponude nove opreme </a:t>
            </a:r>
            <a:r>
              <a:rPr lang="hr-HR" dirty="0" err="1" smtClean="0"/>
              <a:t>..</a:t>
            </a:r>
            <a:r>
              <a:rPr lang="hr-HR" dirty="0" smtClean="0"/>
              <a:t>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hr-HR" dirty="0"/>
          </a:p>
        </p:txBody>
      </p:sp>
      <p:sp>
        <p:nvSpPr>
          <p:cNvPr id="18435" name="Rezervirano mjesto broja slajda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250B33-7F5A-465C-ACDC-311918DF4CA9}" type="slidenum">
              <a:rPr lang="hr-HR" sz="10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hr-HR" sz="1000"/>
          </a:p>
        </p:txBody>
      </p:sp>
      <p:sp>
        <p:nvSpPr>
          <p:cNvPr id="18436" name="Rezervirano mjesto podnožja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/>
              <a:t>Ivan Dumenčić, Petrel tehnologija d.o.o.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smtClean="0">
                <a:solidFill>
                  <a:srgbClr val="0070C0"/>
                </a:solidFill>
              </a:rPr>
              <a:t>UKLJUČIVANJE U NORMIZACIJU (2)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izuzetno je važno biti svjestan zahtjeva koji se pojavljuju vezano </a:t>
            </a:r>
            <a:r>
              <a:rPr lang="hr-HR" b="1" dirty="0" smtClean="0">
                <a:solidFill>
                  <a:srgbClr val="0070C0"/>
                </a:solidFill>
              </a:rPr>
              <a:t>za usklađivanje tehničkoga nivoa rješenja </a:t>
            </a:r>
            <a:r>
              <a:rPr lang="hr-HR" dirty="0" smtClean="0"/>
              <a:t>prema </a:t>
            </a:r>
            <a:r>
              <a:rPr lang="hr-HR" b="1" dirty="0" smtClean="0">
                <a:solidFill>
                  <a:srgbClr val="0070C0"/>
                </a:solidFill>
              </a:rPr>
              <a:t>normama</a:t>
            </a:r>
            <a:r>
              <a:rPr lang="hr-HR" dirty="0" smtClean="0"/>
              <a:t> koje smo preuzeli od </a:t>
            </a:r>
            <a:r>
              <a:rPr lang="hr-HR" b="1" dirty="0" smtClean="0">
                <a:solidFill>
                  <a:srgbClr val="0070C0"/>
                </a:solidFill>
              </a:rPr>
              <a:t>CEN-a</a:t>
            </a:r>
            <a:r>
              <a:rPr lang="hr-HR" dirty="0" smtClean="0"/>
              <a:t> i koje možemo ispuniti jedino poznavanjem sadržaj istih.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hr-H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bez </a:t>
            </a:r>
            <a:r>
              <a:rPr lang="hr-HR" b="1" dirty="0" smtClean="0">
                <a:solidFill>
                  <a:srgbClr val="0070C0"/>
                </a:solidFill>
              </a:rPr>
              <a:t>poznavanja zahtjeva  definiranih odgovarajućom normom/normama</a:t>
            </a:r>
            <a:r>
              <a:rPr lang="hr-HR" dirty="0" smtClean="0"/>
              <a:t>, aktivnosti bi se svele na pokušaj pogađanja potrebnih postupaka.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hr-H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u djelatnostima koje se odnose na prostor ugrožen mogućom eksplozijom – </a:t>
            </a:r>
            <a:r>
              <a:rPr lang="hr-HR" b="1" dirty="0" smtClean="0">
                <a:solidFill>
                  <a:srgbClr val="0070C0"/>
                </a:solidFill>
              </a:rPr>
              <a:t>pogađanje i improvizacija nije moguća niti može biti način djelovanja.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hr-HR" dirty="0"/>
          </a:p>
        </p:txBody>
      </p:sp>
      <p:sp>
        <p:nvSpPr>
          <p:cNvPr id="20483" name="Rezervirano mjesto broja slajda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8244A3-AA00-4357-9194-5E824F13645C}" type="slidenum">
              <a:rPr lang="hr-HR" sz="10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hr-HR" sz="1000"/>
          </a:p>
        </p:txBody>
      </p:sp>
      <p:sp>
        <p:nvSpPr>
          <p:cNvPr id="20484" name="Rezervirano mjesto podnožja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/>
              <a:t>Ivan Dumenčić, Petrel tehnologija d.o.o.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Grupp 11"/>
          <p:cNvGrpSpPr>
            <a:grpSpLocks/>
          </p:cNvGrpSpPr>
          <p:nvPr/>
        </p:nvGrpSpPr>
        <p:grpSpPr bwMode="auto">
          <a:xfrm>
            <a:off x="4716463" y="4437063"/>
            <a:ext cx="2301875" cy="2051050"/>
            <a:chOff x="4495668" y="2357438"/>
            <a:chExt cx="3860932" cy="3274989"/>
          </a:xfrm>
        </p:grpSpPr>
        <p:pic>
          <p:nvPicPr>
            <p:cNvPr id="22535" name="Picture 1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500563" y="2357438"/>
              <a:ext cx="3856037" cy="2792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6" name="textruta 9"/>
            <p:cNvSpPr txBox="1">
              <a:spLocks noChangeArrowheads="1"/>
            </p:cNvSpPr>
            <p:nvPr/>
          </p:nvSpPr>
          <p:spPr bwMode="auto">
            <a:xfrm>
              <a:off x="6641227" y="4714876"/>
              <a:ext cx="309872" cy="589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  <p:sp>
          <p:nvSpPr>
            <p:cNvPr id="22537" name="textruta 10"/>
            <p:cNvSpPr txBox="1">
              <a:spLocks noChangeArrowheads="1"/>
            </p:cNvSpPr>
            <p:nvPr/>
          </p:nvSpPr>
          <p:spPr bwMode="auto">
            <a:xfrm>
              <a:off x="4501056" y="5170762"/>
              <a:ext cx="24801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Permeation barrier</a:t>
              </a:r>
            </a:p>
          </p:txBody>
        </p:sp>
        <p:sp>
          <p:nvSpPr>
            <p:cNvPr id="22538" name="textruta 11"/>
            <p:cNvSpPr txBox="1">
              <a:spLocks noChangeArrowheads="1"/>
            </p:cNvSpPr>
            <p:nvPr/>
          </p:nvSpPr>
          <p:spPr bwMode="auto">
            <a:xfrm>
              <a:off x="4495668" y="2500313"/>
              <a:ext cx="309872" cy="589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en-US"/>
            </a:p>
          </p:txBody>
        </p:sp>
      </p:grpSp>
      <p:sp>
        <p:nvSpPr>
          <p:cNvPr id="22530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smtClean="0">
                <a:solidFill>
                  <a:srgbClr val="0070C0"/>
                </a:solidFill>
              </a:rPr>
              <a:t>PRIMJERI PRIMJENE NORMA</a:t>
            </a:r>
          </a:p>
        </p:txBody>
      </p:sp>
      <p:sp>
        <p:nvSpPr>
          <p:cNvPr id="22531" name="Rezervirano mjesto sadržaja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/>
            <a:r>
              <a:rPr lang="hr-HR" sz="2400" b="1" smtClean="0">
                <a:solidFill>
                  <a:srgbClr val="0070C0"/>
                </a:solidFill>
              </a:rPr>
              <a:t>primjena norma </a:t>
            </a:r>
            <a:r>
              <a:rPr lang="hr-HR" sz="2400" smtClean="0"/>
              <a:t>stalno je prisutna unutar našega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z="2400" smtClean="0"/>
              <a:t>poslovanja i važna je za naše poslovanje i </a:t>
            </a:r>
            <a:r>
              <a:rPr lang="hr-HR" sz="2400" b="1" smtClean="0">
                <a:solidFill>
                  <a:srgbClr val="0070C0"/>
                </a:solidFill>
              </a:rPr>
              <a:t>stavljanje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z="2400" b="1" smtClean="0">
                <a:solidFill>
                  <a:srgbClr val="0070C0"/>
                </a:solidFill>
              </a:rPr>
              <a:t>proizvoda na tržište. </a:t>
            </a:r>
          </a:p>
          <a:p>
            <a:pPr eaLnBrk="1" hangingPunct="1">
              <a:buFont typeface="Wingdings 3" pitchFamily="18" charset="2"/>
              <a:buNone/>
            </a:pPr>
            <a:endParaRPr lang="hr-HR" sz="2400" smtClean="0"/>
          </a:p>
          <a:p>
            <a:pPr eaLnBrk="1" hangingPunct="1"/>
            <a:r>
              <a:rPr lang="hr-HR" sz="2400" smtClean="0"/>
              <a:t>primjeri primjene norma kroz dvije usluge koje pružamo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z="2400" smtClean="0"/>
              <a:t>našim korisnicima.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z="2400" smtClean="0"/>
              <a:t> </a:t>
            </a:r>
          </a:p>
          <a:p>
            <a:pPr eaLnBrk="1" hangingPunct="1"/>
            <a:r>
              <a:rPr lang="hr-HR" sz="2400" smtClean="0"/>
              <a:t> </a:t>
            </a:r>
            <a:r>
              <a:rPr lang="hr-HR" sz="2400" b="1" smtClean="0">
                <a:solidFill>
                  <a:srgbClr val="0070C0"/>
                </a:solidFill>
              </a:rPr>
              <a:t>1.  Zaustavljači plamena (flame arrestors)</a:t>
            </a:r>
          </a:p>
          <a:p>
            <a:pPr eaLnBrk="1" hangingPunct="1"/>
            <a:r>
              <a:rPr lang="hr-HR" sz="2400" b="1" smtClean="0">
                <a:solidFill>
                  <a:srgbClr val="0070C0"/>
                </a:solidFill>
              </a:rPr>
              <a:t> 2.  PE cijevi za naftne derivate</a:t>
            </a:r>
          </a:p>
          <a:p>
            <a:pPr eaLnBrk="1" hangingPunct="1"/>
            <a:endParaRPr lang="hr-HR" smtClean="0"/>
          </a:p>
        </p:txBody>
      </p:sp>
      <p:sp>
        <p:nvSpPr>
          <p:cNvPr id="2" name="Rezervirano mjesto broja slajda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648663-587E-427F-8188-896134FE565F}" type="slidenum">
              <a:rPr lang="hr-HR" sz="10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hr-HR" sz="1000"/>
          </a:p>
        </p:txBody>
      </p:sp>
      <p:sp>
        <p:nvSpPr>
          <p:cNvPr id="22532" name="Rezervirano mjesto podnožja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/>
              <a:t>Ivan Dumenčić, Petrel tehnologija d.o.o.</a:t>
            </a:r>
          </a:p>
        </p:txBody>
      </p:sp>
      <p:pic>
        <p:nvPicPr>
          <p:cNvPr id="2253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8850" y="3429000"/>
            <a:ext cx="10858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2711450"/>
            <a:ext cx="2663825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smtClean="0">
                <a:solidFill>
                  <a:srgbClr val="0070C0"/>
                </a:solidFill>
              </a:rPr>
              <a:t>PRIMJER 1: ZAUSTAVLJAČI PLAMENA</a:t>
            </a:r>
          </a:p>
        </p:txBody>
      </p:sp>
      <p:sp>
        <p:nvSpPr>
          <p:cNvPr id="23555" name="Rezervirano mjesto sadržaja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125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endParaRPr lang="hr-HR" smtClean="0"/>
          </a:p>
          <a:p>
            <a:pPr eaLnBrk="1" hangingPunct="1"/>
            <a:r>
              <a:rPr lang="hr-HR" sz="2400" smtClean="0"/>
              <a:t>tvrtka PETREL  tehnologija d.o.o., zahvaljujući </a:t>
            </a:r>
            <a:r>
              <a:rPr lang="hr-HR" sz="2400" b="1" smtClean="0">
                <a:solidFill>
                  <a:srgbClr val="0070C0"/>
                </a:solidFill>
              </a:rPr>
              <a:t>praćenju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z="2400" b="1" smtClean="0">
                <a:solidFill>
                  <a:srgbClr val="0070C0"/>
                </a:solidFill>
              </a:rPr>
              <a:t>tehnoloških dostignuća i norma trenutno radi na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z="2400" b="1" smtClean="0">
                <a:solidFill>
                  <a:srgbClr val="0070C0"/>
                </a:solidFill>
              </a:rPr>
              <a:t>implementaciji zaustavljača plamena na svim benzinskim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z="2400" b="1" smtClean="0">
                <a:solidFill>
                  <a:srgbClr val="0070C0"/>
                </a:solidFill>
              </a:rPr>
              <a:t>stanicama u RH za više naftnih kompanija</a:t>
            </a:r>
            <a:r>
              <a:rPr lang="hr-HR" sz="2400" smtClean="0"/>
              <a:t>, bilo direktnom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z="2400" smtClean="0"/>
              <a:t>ugradnjom uz izradu ex-priručnika i vođenjem sustava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z="2400" smtClean="0"/>
              <a:t>održavanja benzinskih stanica vezano uz ex-radove, kao i </a:t>
            </a:r>
          </a:p>
          <a:p>
            <a:pPr eaLnBrk="1" hangingPunct="1">
              <a:buFont typeface="Wingdings 3" pitchFamily="18" charset="2"/>
              <a:buNone/>
            </a:pPr>
            <a:r>
              <a:rPr lang="hr-HR" sz="2400" smtClean="0"/>
              <a:t>ponudom opreme tvrtki kojih smo službeni zastupnici.</a:t>
            </a:r>
          </a:p>
        </p:txBody>
      </p:sp>
      <p:sp>
        <p:nvSpPr>
          <p:cNvPr id="2" name="Rezervirano mjesto broja slajda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6BAA7E-65A8-42F3-A6D4-E1225458E3A9}" type="slidenum">
              <a:rPr lang="hr-HR" sz="10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hr-HR" sz="1000"/>
          </a:p>
        </p:txBody>
      </p:sp>
      <p:sp>
        <p:nvSpPr>
          <p:cNvPr id="23556" name="Rezervirano mjesto podnožja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/>
              <a:t>Ivan Dumenčić, Petrel tehnologija d.o.o.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6375" y="404813"/>
            <a:ext cx="8181975" cy="5943600"/>
          </a:xfrm>
        </p:spPr>
      </p:pic>
      <p:sp>
        <p:nvSpPr>
          <p:cNvPr id="24578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smtClean="0">
                <a:solidFill>
                  <a:srgbClr val="0070C0"/>
                </a:solidFill>
              </a:rPr>
              <a:t>PRIMJER 1: ZAUSTAVLJAČI PLAMENA</a:t>
            </a:r>
          </a:p>
        </p:txBody>
      </p:sp>
      <p:sp>
        <p:nvSpPr>
          <p:cNvPr id="23555" name="Rezervirano mjesto broja slajda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A104BC-42B5-4BEA-B93B-392E111608E7}" type="slidenum">
              <a:rPr lang="hr-HR" sz="10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hr-HR" sz="1000"/>
          </a:p>
        </p:txBody>
      </p:sp>
      <p:sp>
        <p:nvSpPr>
          <p:cNvPr id="23556" name="Rezervirano mjesto podnožja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/>
              <a:t>Ivan Dumenčić, Petrel tehnologija d.o.o.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smtClean="0">
                <a:solidFill>
                  <a:srgbClr val="0070C0"/>
                </a:solidFill>
              </a:rPr>
              <a:t>PRIMJER 2: PE CIJEVI ZA NAFTNE DERIVATE</a:t>
            </a:r>
          </a:p>
        </p:txBody>
      </p:sp>
      <p:sp>
        <p:nvSpPr>
          <p:cNvPr id="3" name="Rezervirano mjesto sadržaja 2"/>
          <p:cNvSpPr>
            <a:spLocks noGrp="1"/>
          </p:cNvSpPr>
          <p:nvPr>
            <p:ph sz="quarter" idx="1"/>
          </p:nvPr>
        </p:nvSpPr>
        <p:spPr>
          <a:xfrm>
            <a:off x="357188" y="1219200"/>
            <a:ext cx="8786812" cy="4937125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hr-H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tvrtka PETREL tehnologija d.o.o. </a:t>
            </a:r>
            <a:r>
              <a:rPr lang="hr-HR" b="1" dirty="0" smtClean="0">
                <a:solidFill>
                  <a:srgbClr val="0070C0"/>
                </a:solidFill>
              </a:rPr>
              <a:t>član je HZN-a </a:t>
            </a:r>
            <a:r>
              <a:rPr lang="hr-HR" dirty="0" smtClean="0"/>
              <a:t>u tehničkome odboru </a:t>
            </a:r>
            <a:r>
              <a:rPr lang="hr-HR" b="1" dirty="0" smtClean="0">
                <a:solidFill>
                  <a:srgbClr val="0070C0"/>
                </a:solidFill>
              </a:rPr>
              <a:t>HZN/TO 534 Prijevoz, rukovanje materijalima i pakiranje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hr-H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ing. Ivan </a:t>
            </a:r>
            <a:r>
              <a:rPr lang="hr-HR" dirty="0" err="1" smtClean="0"/>
              <a:t>Dumenčić</a:t>
            </a:r>
            <a:r>
              <a:rPr lang="hr-HR" dirty="0" smtClean="0"/>
              <a:t> je stručni predstavnik  HZN-a u radnoj skupini </a:t>
            </a:r>
            <a:r>
              <a:rPr lang="hr-HR" b="1" dirty="0" smtClean="0">
                <a:solidFill>
                  <a:srgbClr val="0070C0"/>
                </a:solidFill>
              </a:rPr>
              <a:t>CEN/TC 393/WG 6 Underground  </a:t>
            </a:r>
            <a:r>
              <a:rPr lang="hr-HR" b="1" dirty="0" err="1" smtClean="0">
                <a:solidFill>
                  <a:srgbClr val="0070C0"/>
                </a:solidFill>
              </a:rPr>
              <a:t>pipework</a:t>
            </a:r>
            <a:r>
              <a:rPr lang="hr-HR" b="1" dirty="0" smtClean="0">
                <a:solidFill>
                  <a:srgbClr val="0070C0"/>
                </a:solidFill>
              </a:rPr>
              <a:t> systems for petrol </a:t>
            </a:r>
            <a:r>
              <a:rPr lang="hr-HR" b="1" dirty="0" err="1" smtClean="0">
                <a:solidFill>
                  <a:srgbClr val="0070C0"/>
                </a:solidFill>
              </a:rPr>
              <a:t>filling</a:t>
            </a:r>
            <a:r>
              <a:rPr lang="hr-HR" b="1" dirty="0" smtClean="0">
                <a:solidFill>
                  <a:srgbClr val="0070C0"/>
                </a:solidFill>
              </a:rPr>
              <a:t> </a:t>
            </a:r>
            <a:r>
              <a:rPr lang="hr-HR" b="1" dirty="0" err="1" smtClean="0">
                <a:solidFill>
                  <a:srgbClr val="0070C0"/>
                </a:solidFill>
              </a:rPr>
              <a:t>stations</a:t>
            </a:r>
            <a:r>
              <a:rPr lang="hr-HR" b="1" dirty="0" smtClean="0">
                <a:solidFill>
                  <a:srgbClr val="0070C0"/>
                </a:solidFill>
              </a:rPr>
              <a:t>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hr-HR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hr-HR" dirty="0" smtClean="0"/>
              <a:t>sudjelovanjem u radu navedene radne skupine </a:t>
            </a:r>
            <a:r>
              <a:rPr lang="hr-HR" b="1" dirty="0" smtClean="0">
                <a:solidFill>
                  <a:srgbClr val="0070C0"/>
                </a:solidFill>
              </a:rPr>
              <a:t>direktno smo uključeni u praćenje i  izradu norma</a:t>
            </a:r>
            <a:r>
              <a:rPr lang="hr-HR" b="1" dirty="0" smtClean="0"/>
              <a:t> </a:t>
            </a:r>
            <a:r>
              <a:rPr lang="hr-HR" dirty="0" smtClean="0"/>
              <a:t>koje definiraju djelatnosti vezane uz sustav podzemnih cjevovoda za benzinske stanice.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hr-HR" dirty="0"/>
          </a:p>
        </p:txBody>
      </p:sp>
      <p:sp>
        <p:nvSpPr>
          <p:cNvPr id="24579" name="Rezervirano mjesto broja slajda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4507A0-B3E1-436D-B62B-BAF9EEBEF7F3}" type="slidenum">
              <a:rPr lang="hr-HR" sz="10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hr-HR" sz="1000"/>
          </a:p>
        </p:txBody>
      </p:sp>
      <p:sp>
        <p:nvSpPr>
          <p:cNvPr id="24580" name="Rezervirano mjesto podnožja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/>
              <a:t>Ivan Dumenčić, Petrel tehnologija d.o.o.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tatic charging fill pipe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88" y="-4763"/>
            <a:ext cx="9142412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hr-HR" b="1" smtClean="0">
                <a:solidFill>
                  <a:srgbClr val="0070C0"/>
                </a:solidFill>
              </a:rPr>
              <a:t>PRIMJER 2: PE CIJEVI ZA NAFTNE DERIVATE</a:t>
            </a:r>
          </a:p>
        </p:txBody>
      </p:sp>
      <p:sp>
        <p:nvSpPr>
          <p:cNvPr id="26627" name="Rezervirano mjesto sadržaja 2"/>
          <p:cNvSpPr>
            <a:spLocks noGrp="1"/>
          </p:cNvSpPr>
          <p:nvPr>
            <p:ph sz="quarter" idx="1"/>
          </p:nvPr>
        </p:nvSpPr>
        <p:spPr>
          <a:xfrm>
            <a:off x="357188" y="1219200"/>
            <a:ext cx="8786812" cy="4937125"/>
          </a:xfrm>
        </p:spPr>
        <p:txBody>
          <a:bodyPr/>
          <a:lstStyle/>
          <a:p>
            <a:pPr eaLnBrk="1" hangingPunct="1">
              <a:buFont typeface="Wingdings 3" pitchFamily="18" charset="2"/>
              <a:buNone/>
            </a:pPr>
            <a:endParaRPr lang="hr-HR" smtClean="0"/>
          </a:p>
          <a:p>
            <a:pPr eaLnBrk="1" hangingPunct="1"/>
            <a:endParaRPr lang="hr-HR" smtClean="0"/>
          </a:p>
        </p:txBody>
      </p:sp>
      <p:sp>
        <p:nvSpPr>
          <p:cNvPr id="24579" name="Rezervirano mjesto broja slajda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BED417-BC41-40A8-9A37-ABDDDBC0E616}" type="slidenum">
              <a:rPr lang="hr-HR" sz="100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hr-HR" sz="1000"/>
          </a:p>
        </p:txBody>
      </p:sp>
      <p:sp>
        <p:nvSpPr>
          <p:cNvPr id="24580" name="Rezervirano mjesto podnožja 4"/>
          <p:cNvSpPr>
            <a:spLocks noGrp="1"/>
          </p:cNvSpPr>
          <p:nvPr>
            <p:ph type="ftr" sz="quarter" idx="11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hr-HR"/>
              <a:t>Ivan Dumenčić, Petrel tehnologija d.o.o.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zvorni">
  <a:themeElements>
    <a:clrScheme name="Izvorni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Izvorni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Izvorni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Izvorni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142</TotalTime>
  <Words>597</Words>
  <Application>Microsoft Office PowerPoint</Application>
  <PresentationFormat>On-screen Show (4:3)</PresentationFormat>
  <Paragraphs>103</Paragraphs>
  <Slides>12</Slides>
  <Notes>3</Notes>
  <HiddenSlides>0</HiddenSlides>
  <MMClips>1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Predložak dizajna</vt:lpstr>
      </vt:variant>
      <vt:variant>
        <vt:i4>8</vt:i4>
      </vt:variant>
      <vt:variant>
        <vt:lpstr>Naslovi slajdova</vt:lpstr>
      </vt:variant>
      <vt:variant>
        <vt:i4>12</vt:i4>
      </vt:variant>
    </vt:vector>
  </HeadingPairs>
  <TitlesOfParts>
    <vt:vector size="24" baseType="lpstr">
      <vt:lpstr>Arial</vt:lpstr>
      <vt:lpstr>Calibri</vt:lpstr>
      <vt:lpstr>Wingdings 3</vt:lpstr>
      <vt:lpstr>Wingdings</vt:lpstr>
      <vt:lpstr>Izvorni</vt:lpstr>
      <vt:lpstr>Izvorni</vt:lpstr>
      <vt:lpstr>Izvorni</vt:lpstr>
      <vt:lpstr>Izvorni</vt:lpstr>
      <vt:lpstr>Izvorni</vt:lpstr>
      <vt:lpstr>Izvorni</vt:lpstr>
      <vt:lpstr>Izvorni</vt:lpstr>
      <vt:lpstr>Izvorni</vt:lpstr>
      <vt:lpstr>  PETREL tehnologija d.o.o.  Ivan Dumenčić, dipl.ing.</vt:lpstr>
      <vt:lpstr>DJELATNOST TVRTKE PETREL TEHNOLOGIJA d.o.o.</vt:lpstr>
      <vt:lpstr>UKLJUČIVANJE U NORMIZACIJU (1)</vt:lpstr>
      <vt:lpstr>UKLJUČIVANJE U NORMIZACIJU (2)</vt:lpstr>
      <vt:lpstr>PRIMJERI PRIMJENE NORMA</vt:lpstr>
      <vt:lpstr>PRIMJER 1: ZAUSTAVLJAČI PLAMENA</vt:lpstr>
      <vt:lpstr>PRIMJER 1: ZAUSTAVLJAČI PLAMENA</vt:lpstr>
      <vt:lpstr>PRIMJER 2: PE CIJEVI ZA NAFTNE DERIVATE</vt:lpstr>
      <vt:lpstr>PRIMJER 2: PE CIJEVI ZA NAFTNE DERIVATE</vt:lpstr>
      <vt:lpstr>ZAŠTO JE VAŽNO POZNAVATI I PRIMJENJIVATI NORME?</vt:lpstr>
      <vt:lpstr>ISKUSTVO RADA U CEN/TC</vt:lpstr>
      <vt:lpstr>Slajd 12</vt:lpstr>
    </vt:vector>
  </TitlesOfParts>
  <Company>RH-TDU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PETREL tehnologija d.o.o.</dc:title>
  <dc:creator>danijelank</dc:creator>
  <cp:lastModifiedBy>Davorko Cehulic</cp:lastModifiedBy>
  <cp:revision>21</cp:revision>
  <dcterms:created xsi:type="dcterms:W3CDTF">2013-01-30T10:54:24Z</dcterms:created>
  <dcterms:modified xsi:type="dcterms:W3CDTF">2013-02-05T11:25:43Z</dcterms:modified>
</cp:coreProperties>
</file>