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ppt" ContentType="application/vnd.ms-powerpoi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20"/>
  </p:notesMasterIdLst>
  <p:handoutMasterIdLst>
    <p:handoutMasterId r:id="rId21"/>
  </p:handoutMasterIdLst>
  <p:sldIdLst>
    <p:sldId id="286" r:id="rId2"/>
    <p:sldId id="307" r:id="rId3"/>
    <p:sldId id="301" r:id="rId4"/>
    <p:sldId id="287" r:id="rId5"/>
    <p:sldId id="288" r:id="rId6"/>
    <p:sldId id="289" r:id="rId7"/>
    <p:sldId id="290" r:id="rId8"/>
    <p:sldId id="291" r:id="rId9"/>
    <p:sldId id="293" r:id="rId10"/>
    <p:sldId id="323" r:id="rId11"/>
    <p:sldId id="314" r:id="rId12"/>
    <p:sldId id="324" r:id="rId13"/>
    <p:sldId id="316" r:id="rId14"/>
    <p:sldId id="325" r:id="rId15"/>
    <p:sldId id="327" r:id="rId16"/>
    <p:sldId id="328" r:id="rId17"/>
    <p:sldId id="321" r:id="rId18"/>
    <p:sldId id="326" r:id="rId19"/>
  </p:sldIdLst>
  <p:sldSz cx="9144000" cy="6858000" type="screen4x3"/>
  <p:notesSz cx="6669088" cy="9926638"/>
  <p:defaultTextStyle>
    <a:defPPr>
      <a:defRPr lang="hr-HR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ntonija Mšić" initials="A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00"/>
    <a:srgbClr val="FFFFFF"/>
    <a:srgbClr val="0000FF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4763" autoAdjust="0"/>
  </p:normalViewPr>
  <p:slideViewPr>
    <p:cSldViewPr>
      <p:cViewPr>
        <p:scale>
          <a:sx n="70" d="100"/>
          <a:sy n="70" d="100"/>
        </p:scale>
        <p:origin x="-1164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 b="0"/>
            </a:lvl1pPr>
          </a:lstStyle>
          <a:p>
            <a:fld id="{C931190D-311D-4C5D-80ED-F7C6158D05A5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042008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6663" y="0"/>
            <a:ext cx="28908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>
            <a:lvl1pPr algn="r"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 noProof="0" smtClean="0"/>
              <a:t>Click to edit Master text styles</a:t>
            </a:r>
          </a:p>
          <a:p>
            <a:pPr lvl="1"/>
            <a:r>
              <a:rPr lang="hr-HR" noProof="0" smtClean="0"/>
              <a:t>Second level</a:t>
            </a:r>
          </a:p>
          <a:p>
            <a:pPr lvl="2"/>
            <a:r>
              <a:rPr lang="hr-HR" noProof="0" smtClean="0"/>
              <a:t>Third level</a:t>
            </a:r>
          </a:p>
          <a:p>
            <a:pPr lvl="3"/>
            <a:r>
              <a:rPr lang="hr-HR" noProof="0" smtClean="0"/>
              <a:t>Fourth level</a:t>
            </a:r>
          </a:p>
          <a:p>
            <a:pPr lvl="4"/>
            <a:r>
              <a:rPr lang="hr-HR" noProof="0" smtClean="0"/>
              <a:t>Fifth level</a:t>
            </a:r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890838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defTabSz="908050">
              <a:defRPr sz="1200" b="0"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hr-HR"/>
          </a:p>
        </p:txBody>
      </p:sp>
      <p:sp>
        <p:nvSpPr>
          <p:cNvPr id="583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6663" y="9428163"/>
            <a:ext cx="2890837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727" tIns="45363" rIns="90727" bIns="45363" numCol="1" anchor="b" anchorCtr="0" compatLnSpc="1">
            <a:prstTxWarp prst="textNoShape">
              <a:avLst/>
            </a:prstTxWarp>
          </a:bodyPr>
          <a:lstStyle>
            <a:lvl1pPr algn="r" defTabSz="908050">
              <a:defRPr sz="1200" b="0"/>
            </a:lvl1pPr>
          </a:lstStyle>
          <a:p>
            <a:fld id="{A38B376C-B4F9-44F8-A1A8-6BF8970F62F1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57736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B376C-B4F9-44F8-A1A8-6BF8970F62F1}" type="slidenum">
              <a:rPr lang="hr-HR" smtClean="0"/>
              <a:pPr/>
              <a:t>3</a:t>
            </a:fld>
            <a:endParaRPr lang="hr-H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r-H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B376C-B4F9-44F8-A1A8-6BF8970F62F1}" type="slidenum">
              <a:rPr lang="hr-HR" smtClean="0"/>
              <a:pPr/>
              <a:t>12</a:t>
            </a:fld>
            <a:endParaRPr lang="hr-H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PowerPoint_97-2003_Presentation1.ppt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Background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4" t="4568" r="14610" b="12376"/>
          <a:stretch>
            <a:fillRect/>
          </a:stretch>
        </p:blipFill>
        <p:spPr bwMode="auto">
          <a:xfrm>
            <a:off x="0" y="0"/>
            <a:ext cx="8720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985125" y="3738563"/>
            <a:ext cx="7938" cy="9525"/>
          </a:xfrm>
          <a:prstGeom prst="rect">
            <a:avLst/>
          </a:prstGeom>
          <a:solidFill>
            <a:srgbClr val="FFAE3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939088" y="3729038"/>
            <a:ext cx="11112" cy="9525"/>
          </a:xfrm>
          <a:prstGeom prst="rect">
            <a:avLst/>
          </a:prstGeom>
          <a:solidFill>
            <a:srgbClr val="FFAE3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780338" y="3738563"/>
            <a:ext cx="7937" cy="9525"/>
          </a:xfrm>
          <a:prstGeom prst="rect">
            <a:avLst/>
          </a:prstGeom>
          <a:solidFill>
            <a:srgbClr val="FFAE3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886700" y="3941763"/>
            <a:ext cx="9525" cy="9525"/>
          </a:xfrm>
          <a:custGeom>
            <a:avLst/>
            <a:gdLst>
              <a:gd name="T0" fmla="*/ 0 w 19"/>
              <a:gd name="T1" fmla="*/ 5040313 h 18"/>
              <a:gd name="T2" fmla="*/ 4775033 w 19"/>
              <a:gd name="T3" fmla="*/ 0 h 18"/>
              <a:gd name="T4" fmla="*/ 4775033 w 19"/>
              <a:gd name="T5" fmla="*/ 5040313 h 18"/>
              <a:gd name="T6" fmla="*/ 0 w 19"/>
              <a:gd name="T7" fmla="*/ 5040313 h 1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" h="18">
                <a:moveTo>
                  <a:pt x="0" y="18"/>
                </a:moveTo>
                <a:lnTo>
                  <a:pt x="19" y="0"/>
                </a:lnTo>
                <a:lnTo>
                  <a:pt x="19" y="18"/>
                </a:lnTo>
                <a:lnTo>
                  <a:pt x="0" y="1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hr-HR"/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7913688" y="3911600"/>
            <a:ext cx="7937" cy="9525"/>
          </a:xfrm>
          <a:prstGeom prst="rect">
            <a:avLst/>
          </a:prstGeom>
          <a:solidFill>
            <a:srgbClr val="FFAE33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/>
          </a:p>
        </p:txBody>
      </p:sp>
      <p:graphicFrame>
        <p:nvGraphicFramePr>
          <p:cNvPr id="10" name="Base" hidden="1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p:oleObj spid="_x0000_s41996" name="Presentation" r:id="rId4" imgW="0" imgH="0" progId="PowerPoint.Show.8">
              <p:embed/>
            </p:oleObj>
          </a:graphicData>
        </a:graphic>
      </p:graphicFrame>
      <p:sp>
        <p:nvSpPr>
          <p:cNvPr id="5129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 b="1"/>
            </a:lvl1pPr>
          </a:lstStyle>
          <a:p>
            <a:r>
              <a:rPr lang="ta-IN" smtClean="0"/>
              <a:t>Fare clic per modificare lo stile del sottotitolo dello schema</a:t>
            </a:r>
            <a:endParaRPr lang="en-US"/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lIns="91440"/>
          <a:lstStyle>
            <a:lvl1pPr algn="ctr">
              <a:defRPr sz="3200"/>
            </a:lvl1pPr>
          </a:lstStyle>
          <a:p>
            <a:r>
              <a:rPr lang="ta-IN" smtClean="0"/>
              <a:t>Fare clic per modificare stile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22373491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B1E83A-D5FF-4E8E-8B5C-2A2ED2363051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372320914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/>
          <p:cNvSpPr>
            <a:spLocks noGrp="1"/>
          </p:cNvSpPr>
          <p:nvPr>
            <p:ph type="title" orient="vert"/>
          </p:nvPr>
        </p:nvSpPr>
        <p:spPr>
          <a:xfrm>
            <a:off x="6515100" y="469900"/>
            <a:ext cx="1943100" cy="5092700"/>
          </a:xfrm>
        </p:spPr>
        <p:txBody>
          <a:bodyPr vert="eaVert"/>
          <a:lstStyle/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okomitog teksta 2"/>
          <p:cNvSpPr>
            <a:spLocks noGrp="1"/>
          </p:cNvSpPr>
          <p:nvPr>
            <p:ph type="body" orient="vert" idx="1"/>
          </p:nvPr>
        </p:nvSpPr>
        <p:spPr>
          <a:xfrm>
            <a:off x="685800" y="469900"/>
            <a:ext cx="5676900" cy="5092700"/>
          </a:xfrm>
        </p:spPr>
        <p:txBody>
          <a:bodyPr vert="eaVert"/>
          <a:lstStyle/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7DEC298-E9E0-4FB3-BCBC-7DFC3DC10CFE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04382496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2459503-04C3-481F-9523-739C397E1686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2091743397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odj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3375927-6AEA-4235-B931-D6FF2816FDAF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397975117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685800" y="1671638"/>
            <a:ext cx="3810000" cy="3890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648200" y="1671638"/>
            <a:ext cx="3810000" cy="3890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3948AB95-B30A-4E2E-8128-C04E74A85895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33191479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teksta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</p:txBody>
      </p:sp>
      <p:sp>
        <p:nvSpPr>
          <p:cNvPr id="4" name="Rezervirano mjesto sadržaja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</p:txBody>
      </p:sp>
      <p:sp>
        <p:nvSpPr>
          <p:cNvPr id="6" name="Rezervirano mjesto sadržaja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A33CF20-50C5-4B08-965A-D03187711A0A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257468932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712A6F7-DA3F-421A-93AF-2FC26DE0E534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3480077235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37CDA8E-CE4A-45F8-A4EC-F4C466BE036E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410345523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  <a:p>
            <a:pPr lvl="1"/>
            <a:r>
              <a:rPr lang="ta-IN" smtClean="0"/>
              <a:t>Secondo livello</a:t>
            </a:r>
          </a:p>
          <a:p>
            <a:pPr lvl="2"/>
            <a:r>
              <a:rPr lang="ta-IN" smtClean="0"/>
              <a:t>Terzo livello</a:t>
            </a:r>
          </a:p>
          <a:p>
            <a:pPr lvl="3"/>
            <a:r>
              <a:rPr lang="ta-IN" smtClean="0"/>
              <a:t>Quarto livello</a:t>
            </a:r>
          </a:p>
          <a:p>
            <a:pPr lvl="4"/>
            <a:r>
              <a:rPr lang="ta-IN" smtClean="0"/>
              <a:t>Quinto livello</a:t>
            </a:r>
            <a:endParaRPr lang="hr-HR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AF29450-95D9-441F-B6BE-0A802FDE8B26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4054392121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a-IN" smtClean="0"/>
              <a:t>Fare clic per modificare stile</a:t>
            </a:r>
            <a:endParaRPr lang="hr-HR"/>
          </a:p>
        </p:txBody>
      </p:sp>
      <p:sp>
        <p:nvSpPr>
          <p:cNvPr id="3" name="Rezervirano mjesto slik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a-IN" noProof="0" smtClean="0"/>
              <a:t>Trascinare l'immagine su un segnaposto o fare clic sull'icona per aggiungerla</a:t>
            </a:r>
            <a:endParaRPr lang="hr-HR" noProof="0" smtClean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a-IN" smtClean="0"/>
              <a:t>Fare clic per modificare gli stili del testo dello schema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074F4F6-9A5D-4692-9E04-250038DA63FB}" type="slidenum">
              <a:rPr lang="hr-HR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="" xmlns:p14="http://schemas.microsoft.com/office/powerpoint/2010/main" val="1947049071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Background"/>
          <p:cNvPicPr>
            <a:picLocks noChangeAspect="1" noChangeArrowheads="1"/>
          </p:cNvPicPr>
          <p:nvPr/>
        </p:nvPicPr>
        <p:blipFill>
          <a:blip r:embed="rId14" cstate="print">
            <a:lum bright="78000" contrast="-76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477" t="4570" r="14610" b="12378"/>
          <a:stretch>
            <a:fillRect/>
          </a:stretch>
        </p:blipFill>
        <p:spPr bwMode="auto">
          <a:xfrm>
            <a:off x="0" y="0"/>
            <a:ext cx="87201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71638"/>
            <a:ext cx="7772400" cy="389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685800" y="1039813"/>
            <a:ext cx="77692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wrap="none" lIns="0" tIns="0" rIns="0" bIns="0" anchor="ctr"/>
          <a:lstStyle/>
          <a:p>
            <a:endParaRPr lang="hr-HR"/>
          </a:p>
        </p:txBody>
      </p:sp>
      <p:pic>
        <p:nvPicPr>
          <p:cNvPr id="30725" name="Picture 5" descr="weiler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525" y="5862638"/>
            <a:ext cx="644525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522788" y="6350000"/>
            <a:ext cx="123825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800">
                <a:solidFill>
                  <a:srgbClr val="000000"/>
                </a:solidFill>
                <a:latin typeface="Georgia" pitchFamily="18" charset="0"/>
              </a:defRPr>
            </a:lvl1pPr>
          </a:lstStyle>
          <a:p>
            <a:fld id="{566D27E9-AB26-4A45-A1EA-9F4E2CF4A14B}" type="slidenum">
              <a:rPr lang="hr-HR"/>
              <a:pPr/>
              <a:t>‹#›</a:t>
            </a:fld>
            <a:endParaRPr lang="hr-HR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9900"/>
            <a:ext cx="7772400" cy="46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a-IN" smtClean="0"/>
              <a:t>Fare clic per modificare stile</a:t>
            </a:r>
            <a:endParaRPr lang="en-US" smtClean="0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-1701800" y="1408113"/>
            <a:ext cx="1393825" cy="441325"/>
          </a:xfrm>
          <a:prstGeom prst="rect">
            <a:avLst/>
          </a:prstGeom>
          <a:solidFill>
            <a:srgbClr val="B2424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-1701800" y="2778125"/>
            <a:ext cx="1393825" cy="441325"/>
          </a:xfrm>
          <a:prstGeom prst="rect">
            <a:avLst/>
          </a:prstGeom>
          <a:solidFill>
            <a:srgbClr val="00008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-1701800" y="3346450"/>
            <a:ext cx="1393825" cy="441325"/>
          </a:xfrm>
          <a:prstGeom prst="rect">
            <a:avLst/>
          </a:prstGeom>
          <a:solidFill>
            <a:srgbClr val="75AAF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-1701800" y="3943350"/>
            <a:ext cx="1393825" cy="441325"/>
          </a:xfrm>
          <a:prstGeom prst="rect">
            <a:avLst/>
          </a:prstGeom>
          <a:solidFill>
            <a:srgbClr val="91DAF7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-1701800" y="2070100"/>
            <a:ext cx="1393825" cy="441325"/>
          </a:xfrm>
          <a:prstGeom prst="rect">
            <a:avLst/>
          </a:prstGeom>
          <a:solidFill>
            <a:srgbClr val="CB717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-1701800" y="293688"/>
            <a:ext cx="1393825" cy="441325"/>
          </a:xfrm>
          <a:prstGeom prst="rect">
            <a:avLst/>
          </a:prstGeom>
          <a:solidFill>
            <a:srgbClr val="6A0014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-1716088" y="814388"/>
            <a:ext cx="1409700" cy="46196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GB" dirty="0">
              <a:solidFill>
                <a:schemeClr val="bg1"/>
              </a:solidFill>
              <a:latin typeface="Frutiger 55 Roman" pitchFamily="34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-1701800" y="4668838"/>
            <a:ext cx="1393825" cy="441325"/>
          </a:xfrm>
          <a:prstGeom prst="rect">
            <a:avLst/>
          </a:prstGeom>
          <a:solidFill>
            <a:srgbClr val="FBF18D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-1701800" y="5346700"/>
            <a:ext cx="1393825" cy="441325"/>
          </a:xfrm>
          <a:prstGeom prst="rect">
            <a:avLst/>
          </a:prstGeom>
          <a:solidFill>
            <a:srgbClr val="B7F8A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</p:sldLayoutIdLst>
  <p:transition spd="med"/>
  <p:txStyles>
    <p:titleStyle>
      <a:lvl1pPr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+mj-lt"/>
          <a:ea typeface="ＭＳ Ｐゴシック" charset="0"/>
          <a:cs typeface="ＭＳ Ｐゴシック" charset="0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Georgia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Frutiger 55 Roman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Frutiger 55 Roman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Frutiger 55 Roman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Frutiger 55 Roman" pitchFamily="34" charset="0"/>
        </a:defRPr>
      </a:lvl9pPr>
    </p:titleStyle>
    <p:bodyStyle>
      <a:lvl1pPr marL="342900" indent="-342900" algn="l" rtl="0" fontAlgn="base">
        <a:spcBef>
          <a:spcPts val="2200"/>
        </a:spcBef>
        <a:spcAft>
          <a:spcPct val="0"/>
        </a:spcAft>
        <a:buClr>
          <a:srgbClr val="3783FF"/>
        </a:buClr>
        <a:buSzPct val="123000"/>
        <a:buFont typeface="Symbol" pitchFamily="18" charset="2"/>
        <a:buChar char="¨"/>
        <a:defRPr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rtl="0" fontAlgn="base">
        <a:spcBef>
          <a:spcPts val="400"/>
        </a:spcBef>
        <a:spcAft>
          <a:spcPct val="0"/>
        </a:spcAft>
        <a:buClr>
          <a:schemeClr val="tx1"/>
        </a:buClr>
        <a:buSzPct val="77000"/>
        <a:buChar char="—"/>
        <a:defRPr sz="16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fontAlgn="base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eaLnBrk="1" fontAlgn="base" hangingPunct="1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ts val="400"/>
        </a:spcBef>
        <a:spcAft>
          <a:spcPct val="0"/>
        </a:spcAft>
        <a:buClr>
          <a:schemeClr val="tx1"/>
        </a:buClr>
        <a:buSzPct val="84000"/>
        <a:buChar char="–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sr-Latn-C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683568" y="1412776"/>
            <a:ext cx="7746084" cy="3538637"/>
          </a:xfrm>
        </p:spPr>
        <p:txBody>
          <a:bodyPr>
            <a:norm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hr-HR" sz="2800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ea typeface="+mj-ea"/>
              </a:rPr>
              <a:t>“SMEST” </a:t>
            </a:r>
            <a: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ea typeface="+mj-ea"/>
              </a:rPr>
              <a:t/>
            </a:r>
            <a:b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ea typeface="+mj-ea"/>
              </a:rPr>
            </a:br>
            <a: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ea typeface="+mj-ea"/>
              </a:rPr>
              <a:t/>
            </a:r>
            <a:b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n-lt"/>
                <a:ea typeface="+mj-ea"/>
              </a:rPr>
            </a:br>
            <a:r>
              <a:rPr lang="hr-HR" sz="2800" dirty="0" smtClean="0">
                <a:latin typeface="+mn-lt"/>
              </a:rPr>
              <a:t>Norme – velike prednosti za male poduzetnike</a:t>
            </a:r>
            <a: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/>
            </a:r>
            <a:b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</a:br>
            <a:r>
              <a:rPr lang="hr-HR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/>
            </a:r>
            <a:br>
              <a:rPr lang="hr-HR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</a:br>
            <a:r>
              <a:rPr lang="hr-HR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/>
            </a:r>
            <a:br>
              <a:rPr lang="hr-HR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</a:br>
            <a:r>
              <a:rPr lang="hr-HR" sz="16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>Ministarstvo poduzetništva i obrta</a:t>
            </a:r>
            <a:br>
              <a:rPr lang="hr-HR" sz="16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</a:br>
            <a:r>
              <a:rPr lang="hr-HR" sz="16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>Bruno </a:t>
            </a:r>
            <a:r>
              <a:rPr lang="hr-HR" sz="1600" i="1" dirty="0" err="1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>Radojica</a:t>
            </a:r>
            <a:endParaRPr lang="hr-HR" sz="2000" dirty="0">
              <a:solidFill>
                <a:schemeClr val="tx1"/>
              </a:solidFill>
              <a:latin typeface="Arial" charset="0"/>
              <a:ea typeface="+mj-ea"/>
            </a:endParaRPr>
          </a:p>
        </p:txBody>
      </p:sp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71736" y="5143512"/>
            <a:ext cx="41044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Zagreb, 8. veljače 2013.</a:t>
            </a:r>
            <a:endParaRPr lang="hr-HR" sz="1600" b="0" i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85800" y="469900"/>
            <a:ext cx="7772400" cy="815960"/>
          </a:xfrm>
        </p:spPr>
        <p:txBody>
          <a:bodyPr/>
          <a:lstStyle/>
          <a:p>
            <a:pPr algn="ctr"/>
            <a:r>
              <a:rPr lang="hr-H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PODUZETNIČKI IMPULS 2013. </a:t>
            </a:r>
            <a:br>
              <a:rPr lang="hr-H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t-BR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poticanja poduzetništva i obrta </a:t>
            </a:r>
            <a:endParaRPr lang="hr-HR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4282" y="1285860"/>
            <a:ext cx="850112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Poduzetnički impuls za 2013. godinu sastoji se od četiri programska područja: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pt-BR" sz="1600" dirty="0" smtClean="0">
                <a:latin typeface="+mn-lt"/>
              </a:rPr>
              <a:t>1. Sustav potpora s mjerama </a:t>
            </a:r>
            <a:r>
              <a:rPr lang="hr-HR" sz="1600" dirty="0" smtClean="0">
                <a:latin typeface="+mn-lt"/>
              </a:rPr>
              <a:t>			                        186.915.305 kn</a:t>
            </a:r>
            <a:endParaRPr lang="pt-BR" sz="1600" dirty="0" smtClean="0">
              <a:latin typeface="+mn-lt"/>
            </a:endParaRPr>
          </a:p>
          <a:p>
            <a:pPr lvl="1"/>
            <a:endParaRPr lang="hr-HR" sz="1600" dirty="0" smtClean="0">
              <a:latin typeface="+mn-lt"/>
            </a:endParaRPr>
          </a:p>
          <a:p>
            <a:pPr lvl="1"/>
            <a:r>
              <a:rPr lang="hr-HR" sz="1600" dirty="0" smtClean="0">
                <a:latin typeface="+mn-lt"/>
              </a:rPr>
              <a:t>A. Mikro poduzetništvo, obrti i klasteri		                        26.000.000 kn</a:t>
            </a:r>
          </a:p>
          <a:p>
            <a:pPr lvl="1"/>
            <a:endParaRPr lang="pl-PL" sz="1600" dirty="0" smtClean="0">
              <a:latin typeface="+mn-lt"/>
            </a:endParaRPr>
          </a:p>
          <a:p>
            <a:pPr lvl="1"/>
            <a:r>
              <a:rPr lang="pl-PL" sz="1600" dirty="0" smtClean="0">
                <a:latin typeface="+mn-lt"/>
              </a:rPr>
              <a:t>B. Jačanje poslovne konkurentnosti poduzetnika i obrtnika </a:t>
            </a:r>
          </a:p>
          <a:p>
            <a:pPr lvl="1"/>
            <a:r>
              <a:rPr lang="pl-PL" sz="1600" dirty="0" smtClean="0">
                <a:latin typeface="+mn-lt"/>
              </a:rPr>
              <a:t>						                          93.375.305 kn</a:t>
            </a:r>
          </a:p>
          <a:p>
            <a:pPr lvl="1"/>
            <a:r>
              <a:rPr lang="hr-HR" sz="1600" dirty="0" smtClean="0">
                <a:latin typeface="+mn-lt"/>
              </a:rPr>
              <a:t>C. Razvoj poduzetničke infrastrukture i poslovnog okruženja </a:t>
            </a:r>
          </a:p>
          <a:p>
            <a:pPr lvl="1"/>
            <a:r>
              <a:rPr lang="hr-HR" sz="1600" dirty="0" smtClean="0">
                <a:latin typeface="+mn-lt"/>
              </a:rPr>
              <a:t>						                         51.340.000 kn</a:t>
            </a:r>
          </a:p>
          <a:p>
            <a:pPr lvl="1"/>
            <a:r>
              <a:rPr lang="hr-HR" sz="1600" dirty="0" smtClean="0">
                <a:latin typeface="+mn-lt"/>
              </a:rPr>
              <a:t>D. Obrazovanje za poduzetništvo i obrte te očuvanje tradicijskih i umjetničkih obrta				                        16.200.000 kn</a:t>
            </a:r>
          </a:p>
          <a:p>
            <a:pPr lvl="1"/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2. Financiranje malog i srednjeg poduzetništva i obrta                    461.489.043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3. EU Projekti					                         76.208.786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4. Institucionalna podrška			                          5.960.000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Proračun					                       730.573.134 kn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14348" y="571480"/>
            <a:ext cx="79296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600" dirty="0" smtClean="0">
                <a:latin typeface="+mn-lt"/>
              </a:rPr>
              <a:t>Sustav potpora i novi način podnošenja te vrednovanja zahtjeva 	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0034" y="1357298"/>
            <a:ext cx="821537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1600" dirty="0" smtClean="0">
                <a:latin typeface="+mn-lt"/>
              </a:rPr>
              <a:t>Istovremeno, 2013. se mora iskoristiti kao prijelazno razdoblje jer se u 2014. godini otvara značajna mogućnost za male i srednje poduzetnike za financiranje iz strukturnih instrumenata.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U 2013. uvodi </a:t>
            </a:r>
            <a:r>
              <a:rPr lang="hr-HR" sz="1600" dirty="0">
                <a:latin typeface="+mn-lt"/>
              </a:rPr>
              <a:t>se </a:t>
            </a:r>
            <a:r>
              <a:rPr lang="hr-HR" sz="1600" u="sng" dirty="0">
                <a:latin typeface="+mn-lt"/>
              </a:rPr>
              <a:t>projektni pristup </a:t>
            </a:r>
            <a:r>
              <a:rPr lang="hr-HR" sz="1600" dirty="0">
                <a:latin typeface="+mn-lt"/>
              </a:rPr>
              <a:t>u podnošenju prijava</a:t>
            </a:r>
            <a:r>
              <a:rPr lang="hr-HR" sz="1600" dirty="0" smtClean="0">
                <a:latin typeface="+mn-lt"/>
              </a:rPr>
              <a:t>.</a:t>
            </a:r>
          </a:p>
          <a:p>
            <a:endParaRPr lang="hr-HR" sz="1600" dirty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Pristigli projektni prijedlozi vrednovat će se redom pristizanja u tri koraka: </a:t>
            </a:r>
          </a:p>
          <a:p>
            <a:endParaRPr lang="hr-HR" sz="1600" dirty="0" smtClean="0">
              <a:latin typeface="+mn-lt"/>
            </a:endParaRPr>
          </a:p>
          <a:p>
            <a:pPr marL="342900" indent="-342900">
              <a:buAutoNum type="arabicParenR"/>
            </a:pPr>
            <a:r>
              <a:rPr lang="hr-HR" sz="1600" dirty="0" smtClean="0">
                <a:latin typeface="+mn-lt"/>
              </a:rPr>
              <a:t>Administrativna provjera dostavljene dokumentacije i provjera </a:t>
            </a:r>
          </a:p>
          <a:p>
            <a:pPr marL="342900" indent="-342900"/>
            <a:r>
              <a:rPr lang="hr-HR" sz="1600" dirty="0" smtClean="0">
                <a:latin typeface="+mn-lt"/>
              </a:rPr>
              <a:t>       prihvatljivosti prijavitelja,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2)   Ocjena projektnog prijedloga,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3)   Provjera proračuna. </a:t>
            </a:r>
          </a:p>
          <a:p>
            <a:endParaRPr lang="hr-HR" sz="1600" dirty="0" smtClean="0">
              <a:latin typeface="+mn-lt"/>
            </a:endParaRPr>
          </a:p>
          <a:p>
            <a:pPr algn="just"/>
            <a:r>
              <a:rPr lang="hr-HR" sz="1600" dirty="0" smtClean="0">
                <a:latin typeface="+mn-lt"/>
              </a:rPr>
              <a:t>Informacije o zaprimljenim zahtjevima objavit će se na mrežnim stranicama Ministarstva poduzetništva i obrta www.minpo.hr, gdje će podnositelji zahtjeva pod prečacem „Vodič za poduzetnike“ upisom OIB-a dobiti obavijest o statusu zahtjeva. </a:t>
            </a:r>
          </a:p>
          <a:p>
            <a:pPr algn="just"/>
            <a:endParaRPr lang="hr-HR" sz="1600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0034" y="1071546"/>
            <a:ext cx="814393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pt-BR" sz="1600" dirty="0" smtClean="0">
                <a:latin typeface="+mn-lt"/>
              </a:rPr>
              <a:t>Sustav potpora s mjerama</a:t>
            </a:r>
            <a:endParaRPr lang="hr-HR" sz="1600" dirty="0" smtClean="0">
              <a:latin typeface="+mn-lt"/>
            </a:endParaRPr>
          </a:p>
          <a:p>
            <a:pPr marL="342900" indent="-342900">
              <a:buAutoNum type="arabicPeriod"/>
            </a:pPr>
            <a:endParaRPr lang="hr-HR" sz="1600" dirty="0" smtClean="0">
              <a:latin typeface="+mn-lt"/>
            </a:endParaRPr>
          </a:p>
          <a:p>
            <a:pPr marL="342900" indent="-342900"/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Mjera A. RAZVOJ MIKRO PODUZETNIŠTVA I OBRTA 	</a:t>
            </a: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Aktivnost A1 – Mikro poduzetništvo i obrt                                         11.567.600 kn 	</a:t>
            </a:r>
          </a:p>
          <a:p>
            <a:r>
              <a:rPr lang="hr-HR" sz="1600" dirty="0" smtClean="0">
                <a:latin typeface="+mn-lt"/>
              </a:rPr>
              <a:t>Aktivnost A2 – Poduzetništvo kreativnih industrija                       3.000.000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Aktivnost A3 – Mladi i početnici u poduzetništvu                           6.000.000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Aktivnost A4 – Zadružno poduzetništvo                                             2.000.000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Aktivnost A5 – Jačanje poslovne konkurentnosti klastera          3.000.000 kn	</a:t>
            </a: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85786" y="857232"/>
            <a:ext cx="7929618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pl-PL" sz="1600" dirty="0" smtClean="0">
              <a:latin typeface="+mn-lt"/>
            </a:endParaRPr>
          </a:p>
          <a:p>
            <a:endParaRPr lang="pl-PL" sz="1600" dirty="0" smtClean="0">
              <a:latin typeface="+mn-lt"/>
            </a:endParaRPr>
          </a:p>
          <a:p>
            <a:r>
              <a:rPr lang="pl-PL" sz="1600" dirty="0" smtClean="0">
                <a:latin typeface="+mn-lt"/>
              </a:rPr>
              <a:t>Neke od prihvatljivih projektnih AKTIVNOSTI:</a:t>
            </a:r>
          </a:p>
          <a:p>
            <a:endParaRPr lang="pl-PL" sz="1600" dirty="0" smtClean="0">
              <a:latin typeface="+mn-lt"/>
            </a:endParaRP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Ulaganja u unaprjeđenje poslovanja,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Ulaganja u unaprjeđenje proizvodnje,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Ulaganja u razvoj novih proizvoda/usluga, 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pl-PL" sz="1600" dirty="0" smtClean="0">
                <a:latin typeface="+mn-lt"/>
              </a:rPr>
              <a:t>  Ulaganja za izlazak na nova tržišta, 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Upravljanje i zaštita intelektualnog vlasništva, 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</a:t>
            </a:r>
            <a:r>
              <a:rPr lang="hr-HR" sz="1600" u="sng" dirty="0" smtClean="0">
                <a:latin typeface="+mn-lt"/>
              </a:rPr>
              <a:t>Uvođenje normi sustava upravljanja, ostalih normi i znakova kvalitete,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Marketinške aktivnosti ,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Stručno osposobljavanje i obrazovanje, </a:t>
            </a:r>
          </a:p>
          <a:p>
            <a:pPr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Prilagodba, prenamjena i proširenje poslovnog/proizvodnog prostora.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7224" y="1055448"/>
            <a:ext cx="757242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AKTIVNOST A1, A2 ,A3 i A4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Najniži iznos potpore koji se može dodijeliti je 20.000 kuna, </a:t>
            </a:r>
          </a:p>
          <a:p>
            <a:r>
              <a:rPr lang="hr-HR" sz="1600" dirty="0" smtClean="0">
                <a:latin typeface="+mn-lt"/>
              </a:rPr>
              <a:t>Najviši iznos potpore koji se može dodijeliti je 250.000 kuna. </a:t>
            </a:r>
          </a:p>
          <a:p>
            <a:r>
              <a:rPr lang="hr-HR" sz="1600" dirty="0" smtClean="0">
                <a:latin typeface="+mn-lt"/>
              </a:rPr>
              <a:t>	</a:t>
            </a:r>
          </a:p>
          <a:p>
            <a:r>
              <a:rPr lang="hr-HR" sz="1600" dirty="0" smtClean="0">
                <a:latin typeface="+mn-lt"/>
              </a:rPr>
              <a:t>AKTIVNOST A5 – Jačanje poslovne konkurentnosti klastera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Najveći mogući iznos potpore je 250.000 kuna za klastere u osnivanju te 500.000 kuna za operativne klastere.</a:t>
            </a:r>
          </a:p>
          <a:p>
            <a:endParaRPr lang="hr-HR" sz="1600" dirty="0" smtClean="0">
              <a:latin typeface="+mn-lt"/>
            </a:endParaRPr>
          </a:p>
          <a:p>
            <a:pPr algn="just"/>
            <a:r>
              <a:rPr lang="hr-HR" sz="1600" dirty="0" smtClean="0">
                <a:latin typeface="+mn-lt"/>
              </a:rPr>
              <a:t>Intenzitet potpore za aktivnosti A1, A2, A3, A4 i A5 označava udio sredstava s kojim davatelj potpore sudjeluje u financiranju predloženog projekta i može dosegnuti do maksimalno 75% .	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Sredstva za odobrene projektne prijedloge isplaćuju se korisniku u dva dijela: </a:t>
            </a:r>
          </a:p>
          <a:p>
            <a:pPr>
              <a:buFontTx/>
              <a:buChar char="-"/>
            </a:pPr>
            <a:r>
              <a:rPr lang="hr-HR" sz="1600" dirty="0" smtClean="0">
                <a:latin typeface="+mn-lt"/>
              </a:rPr>
              <a:t>  60% iznosa dodijeljene potpore po zaključenju Ugovora, </a:t>
            </a:r>
          </a:p>
          <a:p>
            <a:pPr>
              <a:buFontTx/>
              <a:buChar char="-"/>
            </a:pPr>
            <a:r>
              <a:rPr lang="hr-HR" sz="1600" dirty="0" smtClean="0">
                <a:latin typeface="+mn-lt"/>
              </a:rPr>
              <a:t>  ostatak iznosa potpore do maksimalno 75% ukupno prihvatljivih</a:t>
            </a:r>
          </a:p>
          <a:p>
            <a:r>
              <a:rPr lang="hr-HR" sz="1600" dirty="0" smtClean="0">
                <a:latin typeface="+mn-lt"/>
              </a:rPr>
              <a:t>    troškova iskazanih u utvrđenoj tablici proračuna.</a:t>
            </a:r>
          </a:p>
          <a:p>
            <a:pPr>
              <a:buFontTx/>
              <a:buChar char="-"/>
            </a:pPr>
            <a:endParaRPr lang="hr-HR" sz="1600" dirty="0" smtClean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28662" y="571480"/>
            <a:ext cx="72866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600" dirty="0" smtClean="0">
                <a:latin typeface="+mn-lt"/>
              </a:rPr>
              <a:t>Mjera B. JAČANJE POSLOVNE KONKURENTNOSTI</a:t>
            </a:r>
          </a:p>
          <a:p>
            <a:pPr algn="ctr"/>
            <a:r>
              <a:rPr lang="hr-HR" sz="1600" dirty="0" smtClean="0">
                <a:latin typeface="+mn-lt"/>
              </a:rPr>
              <a:t>    PODUZETNIKA I OBRTNIKA 	</a:t>
            </a:r>
          </a:p>
        </p:txBody>
      </p:sp>
      <p:sp>
        <p:nvSpPr>
          <p:cNvPr id="10" name="Rectangle 9"/>
          <p:cNvSpPr/>
          <p:nvPr/>
        </p:nvSpPr>
        <p:spPr>
          <a:xfrm>
            <a:off x="500034" y="1643050"/>
            <a:ext cx="814393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AKTIVNOST B1 – Jačanje poslovne konkurentnosti                 74.822.901 kuna 	</a:t>
            </a:r>
          </a:p>
          <a:p>
            <a:r>
              <a:rPr lang="hr-HR" sz="1600" dirty="0" smtClean="0">
                <a:latin typeface="+mn-lt"/>
              </a:rPr>
              <a:t>Korisnici:</a:t>
            </a:r>
          </a:p>
          <a:p>
            <a:endParaRPr lang="hr-HR" sz="1600" dirty="0" smtClean="0">
              <a:latin typeface="+mn-lt"/>
            </a:endParaRPr>
          </a:p>
          <a:p>
            <a:pPr algn="just"/>
            <a:r>
              <a:rPr lang="hr-HR" sz="1600" dirty="0" smtClean="0">
                <a:latin typeface="+mn-lt"/>
              </a:rPr>
              <a:t>Mali i srednji gospodarski subjekti (obrti i trgovačka društva) sukladno zakonskoj definiciji (osim onih koji obavljaju primarnu proizvodnju poljoprivrednih proizvoda i ribarstvo) registrirani prema Odluci o Nacionalnoj klasifikaciji djelatnosti NKD 2007 (NN 58/07 i 72/07) za područje: </a:t>
            </a:r>
          </a:p>
          <a:p>
            <a:pPr algn="just"/>
            <a:endParaRPr lang="hr-HR" sz="16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C (Prerađivačka industrija), Odjeljak 10-32;</a:t>
            </a:r>
            <a:r>
              <a:rPr lang="vi-VN" sz="1600" dirty="0" smtClean="0">
                <a:latin typeface="+mn-lt"/>
              </a:rPr>
              <a:t> </a:t>
            </a:r>
            <a:r>
              <a:rPr lang="hr-HR" sz="1600" dirty="0" smtClean="0">
                <a:latin typeface="+mn-lt"/>
              </a:rPr>
              <a:t> </a:t>
            </a:r>
            <a:endParaRPr lang="vi-VN" sz="1600" dirty="0" smtClean="0">
              <a:latin typeface="+mn-lt"/>
            </a:endParaRPr>
          </a:p>
          <a:p>
            <a:pPr algn="just">
              <a:lnSpc>
                <a:spcPct val="150000"/>
              </a:lnSpc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E (Opskrba vodom; Uklanjanje otpadnih voda, gospodarenje otpadom te</a:t>
            </a:r>
          </a:p>
          <a:p>
            <a:pPr algn="just"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     djelatnosti sanacije okoliša), Odjeljak 37 – 39; </a:t>
            </a:r>
          </a:p>
          <a:p>
            <a:pPr algn="just">
              <a:lnSpc>
                <a:spcPct val="150000"/>
              </a:lnSpc>
              <a:buFont typeface="Georgia" pitchFamily="18" charset="0"/>
              <a:buChar char="−"/>
            </a:pPr>
            <a:r>
              <a:rPr lang="pl-PL" sz="1600" dirty="0" smtClean="0">
                <a:latin typeface="+mn-lt"/>
              </a:rPr>
              <a:t>  J (Informacije i komunikacije), Odjeljak 62. </a:t>
            </a:r>
          </a:p>
          <a:p>
            <a:r>
              <a:rPr lang="hr-HR" sz="1600" dirty="0" smtClean="0">
                <a:latin typeface="+mn-lt"/>
              </a:rPr>
              <a:t>	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 	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14348" y="285728"/>
            <a:ext cx="84296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1600" dirty="0" smtClean="0">
                <a:latin typeface="+mn-lt"/>
              </a:rPr>
              <a:t>PRIHVATLJIVE PROJEKTNE AKTIVNOSTI	</a:t>
            </a:r>
          </a:p>
        </p:txBody>
      </p:sp>
      <p:sp>
        <p:nvSpPr>
          <p:cNvPr id="8" name="Rectangle 7"/>
          <p:cNvSpPr/>
          <p:nvPr/>
        </p:nvSpPr>
        <p:spPr>
          <a:xfrm>
            <a:off x="357158" y="857232"/>
            <a:ext cx="8786842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AKTIVNOST B1 – Jačanje poslovne konkurentnosti </a:t>
            </a:r>
          </a:p>
          <a:p>
            <a:endParaRPr lang="hr-HR" sz="1600" dirty="0" smtClean="0">
              <a:latin typeface="+mn-lt"/>
            </a:endParaRP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Ulaganje u razvoj i nabavu novih tehnologija koje dovode do unaprjeđenja</a:t>
            </a:r>
          </a:p>
          <a:p>
            <a:r>
              <a:rPr lang="hr-HR" sz="1600" dirty="0" smtClean="0">
                <a:latin typeface="+mn-lt"/>
              </a:rPr>
              <a:t>    proizvodnje i stvaranja nove vrijednosti, ulaganje kroz povećanje proizvodnih </a:t>
            </a:r>
          </a:p>
          <a:p>
            <a:r>
              <a:rPr lang="hr-HR" sz="1600" dirty="0" smtClean="0">
                <a:latin typeface="+mn-lt"/>
              </a:rPr>
              <a:t>    kapaciteta te ulaganje u ekološki prihvatljiviju i energetski učinkovitiju</a:t>
            </a:r>
          </a:p>
          <a:p>
            <a:r>
              <a:rPr lang="hr-HR" sz="1600" dirty="0" smtClean="0">
                <a:latin typeface="+mn-lt"/>
              </a:rPr>
              <a:t>    proizvodnju,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Razvoj računalne opreme, sustava i programskih rješenja,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Razvojno istraživanje za stvaranje novog proizvoda, poslovnog modela, usluge </a:t>
            </a:r>
          </a:p>
          <a:p>
            <a:r>
              <a:rPr lang="hr-HR" sz="1600" dirty="0" smtClean="0">
                <a:latin typeface="+mn-lt"/>
              </a:rPr>
              <a:t>       i/ili procesa, </a:t>
            </a:r>
          </a:p>
          <a:p>
            <a:pPr>
              <a:buFont typeface="Georgia" pitchFamily="18" charset="0"/>
              <a:buChar char="−"/>
            </a:pPr>
            <a:r>
              <a:rPr lang="pl-PL" sz="1600" dirty="0" smtClean="0">
                <a:latin typeface="+mn-lt"/>
              </a:rPr>
              <a:t>  Primjena znanja u proizvodnim procesima,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</a:t>
            </a:r>
            <a:r>
              <a:rPr lang="nn-NO" sz="1600" dirty="0" smtClean="0">
                <a:latin typeface="+mn-lt"/>
              </a:rPr>
              <a:t>Upravljanje i zaštita intelektualnog vlasništva, </a:t>
            </a:r>
            <a:endParaRPr lang="hr-HR" sz="1600" dirty="0" smtClean="0">
              <a:latin typeface="+mn-lt"/>
            </a:endParaRP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</a:t>
            </a:r>
            <a:r>
              <a:rPr lang="hr-HR" sz="1600" u="sng" dirty="0" smtClean="0">
                <a:latin typeface="+mn-lt"/>
              </a:rPr>
              <a:t>Uvođenje normi sustava upravljanja, ostale norme i znakovi kvalitete,</a:t>
            </a:r>
            <a:endParaRPr lang="nn-NO" sz="1600" u="sng" dirty="0" smtClean="0">
              <a:latin typeface="+mn-lt"/>
            </a:endParaRP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Marketinške aktivnosti.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Najniži iznos potpore koji se može dodijeliti je      250.000 kuna, </a:t>
            </a:r>
          </a:p>
          <a:p>
            <a:r>
              <a:rPr lang="hr-HR" sz="1600" dirty="0" smtClean="0">
                <a:latin typeface="+mn-lt"/>
              </a:rPr>
              <a:t>Najviši iznos potpore koji se može dodijeliti je    1.400.000 kuna.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Intenzitet potpore može dosegnuti do maksimalno 50%.	</a:t>
            </a:r>
          </a:p>
          <a:p>
            <a:r>
              <a:rPr lang="hr-HR" sz="1600" dirty="0" smtClean="0">
                <a:latin typeface="+mn-lt"/>
              </a:rPr>
              <a:t>Sredstva za odobrene projektne prijedloge isplaćuju se korisniku u dva dijela: </a:t>
            </a:r>
          </a:p>
          <a:p>
            <a:pPr>
              <a:buFontTx/>
              <a:buChar char="-"/>
            </a:pPr>
            <a:r>
              <a:rPr lang="hr-HR" sz="1600" dirty="0" smtClean="0">
                <a:latin typeface="+mn-lt"/>
              </a:rPr>
              <a:t>  60% iznosa dodijeljene potpore po zaključenju Ugovora, 	</a:t>
            </a:r>
          </a:p>
          <a:p>
            <a:pPr>
              <a:buFontTx/>
              <a:buChar char="-"/>
            </a:pPr>
            <a:r>
              <a:rPr lang="hr-HR" sz="1600" dirty="0" smtClean="0">
                <a:latin typeface="+mn-lt"/>
              </a:rPr>
              <a:t>  ostatak iznosa potpore do maksimalno 50% ukupno prihvatljivih troškova</a:t>
            </a:r>
          </a:p>
          <a:p>
            <a:r>
              <a:rPr lang="hr-HR" sz="1600" dirty="0" smtClean="0">
                <a:latin typeface="+mn-lt"/>
              </a:rPr>
              <a:t>    iskazanih u utvrđenoj tablici proračuna.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28596" y="1857364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Najniži iznos potpore koji se može dodijeliti je      250.000 kuna,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Najviši iznos potpore koji se može dodijeliti je    1.400.000 kuna. </a:t>
            </a: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Intenzitet potpore može dosegnuti do maksimalno 50%.	</a:t>
            </a:r>
          </a:p>
          <a:p>
            <a:endParaRPr lang="hr-HR" sz="16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Sredstva za odobrene projektne prijedloge isplaćuju se korisniku u dva dijela: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1600" dirty="0" smtClean="0">
                <a:latin typeface="+mn-lt"/>
              </a:rPr>
              <a:t>  60% iznosa dodijeljene potpore po zaključenju Ugovora, 	</a:t>
            </a:r>
          </a:p>
          <a:p>
            <a:pPr>
              <a:buFontTx/>
              <a:buChar char="-"/>
            </a:pPr>
            <a:r>
              <a:rPr lang="hr-HR" sz="1600" dirty="0" smtClean="0">
                <a:latin typeface="+mn-lt"/>
              </a:rPr>
              <a:t>  ostatak iznosa potpore do maksimalno 50% ukupno prihvatljivih troškova</a:t>
            </a:r>
          </a:p>
          <a:p>
            <a:r>
              <a:rPr lang="hr-HR" sz="1600" dirty="0" smtClean="0">
                <a:latin typeface="+mn-lt"/>
              </a:rPr>
              <a:t>    iskazanih u utvrđenoj tablici proračuna.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857232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 smtClean="0">
                <a:latin typeface="+mn-lt"/>
              </a:rPr>
              <a:t>IZNOS I INTEZITET POTPORE</a:t>
            </a:r>
            <a:endParaRPr lang="hr-HR" sz="1600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5"/>
          <p:cNvSpPr>
            <a:spLocks noGrp="1" noRot="1" noChangeArrowheads="1"/>
          </p:cNvSpPr>
          <p:nvPr>
            <p:ph type="title"/>
          </p:nvPr>
        </p:nvSpPr>
        <p:spPr>
          <a:xfrm>
            <a:off x="683568" y="1412776"/>
            <a:ext cx="7746084" cy="3538637"/>
          </a:xfrm>
        </p:spPr>
        <p:txBody>
          <a:bodyPr>
            <a:norm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hr-HR" sz="2800" i="1" dirty="0" smtClean="0">
                <a:solidFill>
                  <a:schemeClr val="tx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ea typeface="+mj-ea"/>
              </a:rPr>
              <a:t>HVALA NA PAŽNJI</a:t>
            </a:r>
            <a:endParaRPr lang="hr-HR" sz="2000" dirty="0">
              <a:solidFill>
                <a:schemeClr val="tx1"/>
              </a:solidFill>
              <a:latin typeface="Arial" charset="0"/>
              <a:ea typeface="+mj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0" y="1285860"/>
            <a:ext cx="9144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000" dirty="0" smtClean="0">
                <a:latin typeface="Georgia" pitchFamily="18" charset="0"/>
              </a:rPr>
              <a:t>PODUZETNIČKI IMPULS</a:t>
            </a:r>
            <a:br>
              <a:rPr lang="hr-HR" sz="2000" dirty="0" smtClean="0">
                <a:latin typeface="Georgia" pitchFamily="18" charset="0"/>
              </a:rPr>
            </a:br>
            <a:r>
              <a:rPr lang="hr-HR" sz="2000" dirty="0" smtClean="0">
                <a:latin typeface="Georgia" pitchFamily="18" charset="0"/>
              </a:rPr>
              <a:t>Plan poticanja poduzetništva</a:t>
            </a:r>
          </a:p>
          <a:p>
            <a:pPr algn="ctr">
              <a:lnSpc>
                <a:spcPct val="150000"/>
              </a:lnSpc>
            </a:pPr>
            <a:r>
              <a:rPr lang="hr-HR" sz="2000" dirty="0" smtClean="0">
                <a:latin typeface="Georgia" pitchFamily="18" charset="0"/>
              </a:rPr>
              <a:t>i obrtništva</a:t>
            </a:r>
            <a:endParaRPr lang="hr-HR" sz="2000" dirty="0"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3357562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Programski dokument kojim se uređuje s</a:t>
            </a:r>
            <a:r>
              <a:rPr lang="hr-HR" sz="1600" dirty="0" smtClean="0">
                <a:latin typeface="Georgia" pitchFamily="18" charset="0"/>
                <a:cs typeface="Arial" pitchFamily="34" charset="0"/>
              </a:rPr>
              <a:t>ustav poticanja</a:t>
            </a:r>
          </a:p>
          <a:p>
            <a:pPr algn="ctr"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  <a:cs typeface="Arial" pitchFamily="34" charset="0"/>
              </a:rPr>
              <a:t>malog i srednjeg poduzetništva i obrtništva</a:t>
            </a:r>
            <a:endParaRPr lang="hr-HR" sz="1600" dirty="0">
              <a:latin typeface="Georg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8770" y="417514"/>
            <a:ext cx="6829444" cy="868346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latin typeface="Georgia" pitchFamily="18" charset="0"/>
              </a:rPr>
              <a:t>Stanje malog i srednjeg poduzetništva i obrtništva</a:t>
            </a:r>
            <a:endParaRPr lang="hr-HR" sz="1600" b="1" dirty="0">
              <a:latin typeface="Georgia" pitchFamily="18" charset="0"/>
            </a:endParaRPr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3800489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cs typeface="Arial" charset="0"/>
              </a:rPr>
              <a:t>malo i srednje poduzetništvo u Hrvatskoj čini 99,5% ukupnog gospodarstva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cs typeface="Arial" charset="0"/>
              </a:rPr>
              <a:t>udio malih subjekata u BDP-u je od 33 do 33,8%, srednjih oko 19%, sveukupno preko 50%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cs typeface="Arial" charset="0"/>
              </a:rPr>
              <a:t>po udjelima u ukupnoj zaposlenosti mali subjekti imaju 44,8% ukupne zaposlenosti, a srednji 18,3%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cs typeface="Arial" charset="0"/>
              </a:rPr>
              <a:t>po udjelima u izvozu mali i srednji subjekti su gotovo izjednačeni, udio jednih i drugih u ukupnom izvozu je oko 21%, što ukupno čini 41%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hr-HR" sz="1600" b="1" dirty="0" smtClean="0">
                <a:cs typeface="Arial" charset="0"/>
              </a:rPr>
              <a:t>po strukturi malo gospodarstvo Hrvatske je mikro gospodarstvo, 80 i više posto svih subjekata su mikro subjekti</a:t>
            </a:r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hr-HR" sz="16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hr-HR" sz="1600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hr-HR" sz="16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8662" y="642918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20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Projekt</a:t>
            </a:r>
            <a:r>
              <a:rPr lang="hr-HR" sz="2000" dirty="0" smtClean="0"/>
              <a:t> </a:t>
            </a:r>
            <a:r>
              <a:rPr lang="hr-HR" sz="20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 NORMIZACIJA I ZNAKOVI KVALITETE </a:t>
            </a:r>
          </a:p>
          <a:p>
            <a:pPr algn="ctr"/>
            <a:r>
              <a:rPr lang="hr-HR" sz="20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+mj-lt"/>
              </a:rPr>
              <a:t>za 2012. godinu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14348" y="2096524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CILJ</a:t>
            </a:r>
          </a:p>
          <a:p>
            <a:pPr algn="just"/>
            <a:r>
              <a:rPr lang="hr-HR" sz="1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Cilj projekta je uporaba normi i znakova kvalitete koji zajedno s pouzdanim tehnološkim rješenjem pridonose povjerenju kupaca, upravljaju rastom tržišta i potiču razvoj te se time osnažuje konkurentnost hrvatskih poduzetnika na jedinstvenom europskom tržištu. </a:t>
            </a:r>
          </a:p>
          <a:p>
            <a:r>
              <a:rPr lang="hr-HR" sz="1600" dirty="0" smtClean="0"/>
              <a:t> </a:t>
            </a:r>
            <a:endParaRPr lang="hr-HR" sz="16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  <a:p>
            <a:endParaRPr lang="vi-VN" sz="16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  <a:p>
            <a:r>
              <a:rPr lang="hr-HR" sz="1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KORISNICI </a:t>
            </a:r>
          </a:p>
          <a:p>
            <a:pPr algn="just"/>
            <a:r>
              <a:rPr lang="vi-VN" sz="16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Georgia" pitchFamily="18" charset="0"/>
              </a:rPr>
              <a:t>subjekti malog gospodarstva (mala i srednja trgovačka društva, obrti i zadruge), osim onih koji obavljaju primarnu proizvodnju poljoprivrednih proizvoda i ribarstvo</a:t>
            </a:r>
            <a:endParaRPr lang="hr-HR" sz="1600" dirty="0" smtClean="0"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  <a:latin typeface="Georgia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1285860"/>
            <a:ext cx="8358246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Georgia" pitchFamily="18" charset="0"/>
              </a:rPr>
              <a:t> - imaju pozitivno poslovanje u prethodnoj godini (2011. godina)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-  imaju sjedište na području Republike Hrvatske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-  u većinskom su privatnom vlasništvu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1600" dirty="0" smtClean="0">
                <a:latin typeface="Georgia" pitchFamily="18" charset="0"/>
              </a:rPr>
              <a:t>  </a:t>
            </a:r>
            <a:r>
              <a:rPr lang="vi-VN" sz="1600" dirty="0" smtClean="0">
                <a:latin typeface="Georgia" pitchFamily="18" charset="0"/>
              </a:rPr>
              <a:t>imaju najmanje 3 zaposlena na neodređeno vrijeme (za obrte uključujući i </a:t>
            </a:r>
            <a:r>
              <a:rPr lang="hr-HR" sz="1600" dirty="0" smtClean="0">
                <a:latin typeface="Georgia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      </a:t>
            </a:r>
            <a:r>
              <a:rPr lang="vi-VN" sz="1600" dirty="0" smtClean="0">
                <a:latin typeface="Georgia" pitchFamily="18" charset="0"/>
              </a:rPr>
              <a:t>vlasnika/cu</a:t>
            </a:r>
            <a:r>
              <a:rPr lang="hr-HR" sz="1600" dirty="0" smtClean="0">
                <a:latin typeface="Georgia" pitchFamily="18" charset="0"/>
              </a:rPr>
              <a:t> obrta)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-  posluju najmanje 2 godine do dana objave Javnog poziva u kontinuitetu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1600" dirty="0" smtClean="0">
                <a:latin typeface="Georgia" pitchFamily="18" charset="0"/>
              </a:rPr>
              <a:t>  imaju podmirene obveze prema državi odnosno ako je odobrena obročna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      otplata duga rješenjem Porezne uprave o obročnoj otplati </a:t>
            </a:r>
          </a:p>
          <a:p>
            <a:pPr>
              <a:lnSpc>
                <a:spcPct val="150000"/>
              </a:lnSpc>
            </a:pPr>
            <a:r>
              <a:rPr lang="pl-PL" sz="1600" dirty="0" smtClean="0">
                <a:latin typeface="Georgia" pitchFamily="18" charset="0"/>
              </a:rPr>
              <a:t>-  imaju podmirene obveze prema zaposlenicima 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hr-HR" sz="1600" dirty="0" smtClean="0">
                <a:latin typeface="Georgia" pitchFamily="18" charset="0"/>
              </a:rPr>
              <a:t>  imaju opravdana odobrena sredstva državne potpore iz Operativnog plana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       poticanja malog i srednjeg gospodarstva za prethodne godine ukoliko su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       ista dobili  </a:t>
            </a: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Georgia" pitchFamily="18" charset="0"/>
              </a:rPr>
              <a:t>-   u skladu su s odredbama o potporama male vrijednosti (NN 45/2007)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1857364"/>
            <a:ext cx="83582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IZNOS   SREDSTAVA I INTEZITET POTPORE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Proračun:     7.500.000,00 kuna </a:t>
            </a:r>
          </a:p>
          <a:p>
            <a:endParaRPr lang="hr-HR" sz="1600" dirty="0" smtClean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hr-HR" sz="1600" dirty="0" smtClean="0">
                <a:latin typeface="+mn-lt"/>
              </a:rPr>
              <a:t>Najniža pojedinačna potpora je        5.000 kuna</a:t>
            </a:r>
          </a:p>
          <a:p>
            <a:r>
              <a:rPr lang="hr-HR" sz="1600" dirty="0" smtClean="0">
                <a:latin typeface="+mn-lt"/>
              </a:rPr>
              <a:t>Najviša pojedinačna potpora je   100.000 kuna. </a:t>
            </a:r>
          </a:p>
          <a:p>
            <a:pPr>
              <a:lnSpc>
                <a:spcPct val="150000"/>
              </a:lnSpc>
            </a:pPr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Intenzitet potpore je do 85% prihvatljivih troškova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8596" y="1031164"/>
            <a:ext cx="850112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NAMJENA SREDSTAVA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Projektom se odobravaju sredstva potpore za slijedeće poslovne aktivnosti: </a:t>
            </a:r>
          </a:p>
          <a:p>
            <a:endParaRPr lang="hr-HR" sz="1600" dirty="0" smtClean="0"/>
          </a:p>
          <a:p>
            <a:pPr marL="342900" indent="-342900">
              <a:buAutoNum type="alphaUcParenR"/>
            </a:pPr>
            <a:r>
              <a:rPr lang="hr-HR" sz="1600" dirty="0" smtClean="0">
                <a:latin typeface="+mn-lt"/>
              </a:rPr>
              <a:t>Uvođenje i stjecanje: sve vrste norma, CE oznaka </a:t>
            </a:r>
          </a:p>
          <a:p>
            <a:pPr marL="342900" indent="-342900">
              <a:buAutoNum type="alphaUcParenR"/>
            </a:pPr>
            <a:r>
              <a:rPr lang="hr-HR" sz="1600" dirty="0" smtClean="0">
                <a:latin typeface="+mn-lt"/>
              </a:rPr>
              <a:t>Pravo uporabe znaka Hrvatska kvaliteta, Izvorno hrvatsko i Hrvatski </a:t>
            </a:r>
          </a:p>
          <a:p>
            <a:r>
              <a:rPr lang="hr-HR" sz="1600" dirty="0" smtClean="0">
                <a:latin typeface="+mn-lt"/>
              </a:rPr>
              <a:t>       otočni proizvod te uvođenje i stjecanje drugih normi prema zahtjevima </a:t>
            </a:r>
          </a:p>
          <a:p>
            <a:r>
              <a:rPr lang="hr-HR" sz="1600" dirty="0" smtClean="0">
                <a:latin typeface="+mn-lt"/>
              </a:rPr>
              <a:t>       poduzetnika. 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Poslovne aktivnosti se provode kroz slijedeće mjere i to za: </a:t>
            </a:r>
          </a:p>
          <a:p>
            <a:endParaRPr lang="hr-HR" sz="1600" dirty="0" smtClean="0">
              <a:latin typeface="+mn-lt"/>
            </a:endParaRPr>
          </a:p>
          <a:p>
            <a:pPr marL="342900" indent="-342900">
              <a:buFont typeface="+mj-lt"/>
              <a:buAutoNum type="alphaLcPeriod"/>
            </a:pPr>
            <a:r>
              <a:rPr lang="hr-HR" sz="1600" dirty="0" smtClean="0">
                <a:latin typeface="+mn-lt"/>
              </a:rPr>
              <a:t>Priprema i uvođenja sustava upravljanja kvalitetom i/ili sustava upravljanja okolišem </a:t>
            </a:r>
          </a:p>
          <a:p>
            <a:pPr marL="342900" indent="-342900">
              <a:buFont typeface="+mj-lt"/>
              <a:buAutoNum type="alphaLcPeriod"/>
            </a:pPr>
            <a:r>
              <a:rPr lang="hr-HR" sz="1600" dirty="0" smtClean="0">
                <a:latin typeface="+mn-lt"/>
              </a:rPr>
              <a:t>Certificiranje sustava upravljanja kvalitetom i/ili sustava upravljanja okolišem </a:t>
            </a:r>
          </a:p>
          <a:p>
            <a:pPr marL="342900" indent="-342900">
              <a:buFont typeface="+mj-lt"/>
              <a:buAutoNum type="alphaLcPeriod"/>
            </a:pPr>
            <a:r>
              <a:rPr lang="hr-HR" sz="1600" dirty="0" smtClean="0">
                <a:latin typeface="+mn-lt"/>
              </a:rPr>
              <a:t>Priprema, uvođenje, ovlašćivanje, potvrđivanje sukladnosti sustava u skladu s normama </a:t>
            </a:r>
          </a:p>
          <a:p>
            <a:pPr marL="342900" indent="-342900">
              <a:buFont typeface="+mj-lt"/>
              <a:buAutoNum type="alphaLcPeriod"/>
            </a:pPr>
            <a:r>
              <a:rPr lang="hr-HR" sz="1600" dirty="0" smtClean="0">
                <a:latin typeface="+mn-lt"/>
              </a:rPr>
              <a:t>Certificiranje proizvoda – dokaz o sukladnosti </a:t>
            </a:r>
          </a:p>
          <a:p>
            <a:pPr marL="342900" indent="-342900">
              <a:buFont typeface="+mj-lt"/>
              <a:buAutoNum type="alphaLcPeriod"/>
            </a:pPr>
            <a:r>
              <a:rPr lang="pl-PL" sz="1600" dirty="0" smtClean="0">
                <a:latin typeface="+mn-lt"/>
              </a:rPr>
              <a:t>Akreditacija laboratorija i metoda </a:t>
            </a:r>
          </a:p>
          <a:p>
            <a:pPr marL="342900" indent="-342900">
              <a:buFont typeface="+mj-lt"/>
              <a:buAutoNum type="alphaLcPeriod"/>
            </a:pPr>
            <a:r>
              <a:rPr lang="hr-HR" sz="1600" dirty="0" smtClean="0">
                <a:latin typeface="+mn-lt"/>
              </a:rPr>
              <a:t>Troškovi stjecanja prava uporabe znaka Hrvatska kvaliteta, Izvorno hrvatsko i Hrvatski otočni proizvod.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34" y="1857364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600" dirty="0" smtClean="0">
                <a:latin typeface="+mn-lt"/>
              </a:rPr>
              <a:t>Neprihvatljivi troškovi </a:t>
            </a:r>
          </a:p>
          <a:p>
            <a:endParaRPr lang="hr-HR" sz="1600" dirty="0" smtClean="0">
              <a:latin typeface="+mn-lt"/>
            </a:endParaRP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porez na dodanu vrijednost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troškovi nastali prije datuma potpisa ugovora o dodjeli bespovratnih</a:t>
            </a:r>
          </a:p>
          <a:p>
            <a:r>
              <a:rPr lang="hr-HR" sz="1600" dirty="0" smtClean="0">
                <a:latin typeface="+mn-lt"/>
              </a:rPr>
              <a:t>     sredstava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obnavljanje certifikata, kontrolni </a:t>
            </a:r>
            <a:r>
              <a:rPr lang="hr-HR" sz="1600" dirty="0" err="1" smtClean="0">
                <a:latin typeface="+mn-lt"/>
              </a:rPr>
              <a:t>audit</a:t>
            </a:r>
            <a:r>
              <a:rPr lang="hr-HR" sz="1600" dirty="0" smtClean="0">
                <a:latin typeface="+mn-lt"/>
              </a:rPr>
              <a:t> i </a:t>
            </a:r>
            <a:r>
              <a:rPr lang="hr-HR" sz="1600" dirty="0" err="1" smtClean="0">
                <a:latin typeface="+mn-lt"/>
              </a:rPr>
              <a:t>sl</a:t>
            </a:r>
            <a:r>
              <a:rPr lang="hr-HR" sz="1600" dirty="0" smtClean="0">
                <a:latin typeface="+mn-lt"/>
              </a:rPr>
              <a:t>.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nabava/kupovina opreme, uređaja i strojeva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izgradnja/dogradnja/adaptacija poslovnog prostora i proizvodnih objekata </a:t>
            </a:r>
          </a:p>
          <a:p>
            <a:pPr>
              <a:buFont typeface="Georgia" pitchFamily="18" charset="0"/>
              <a:buChar char="−"/>
            </a:pPr>
            <a:r>
              <a:rPr lang="hr-HR" sz="1600" dirty="0" smtClean="0">
                <a:latin typeface="+mn-lt"/>
              </a:rPr>
              <a:t>  </a:t>
            </a:r>
            <a:r>
              <a:rPr lang="pt-BR" sz="1600" dirty="0" smtClean="0">
                <a:latin typeface="+mn-lt"/>
              </a:rPr>
              <a:t>reprezentacija, službena putovanja (prijevoz, hotel i sl). </a:t>
            </a:r>
          </a:p>
          <a:p>
            <a:endParaRPr lang="hr-HR" sz="1600" dirty="0" smtClean="0">
              <a:latin typeface="+mj-lt"/>
            </a:endParaRPr>
          </a:p>
          <a:p>
            <a:endParaRPr lang="hr-HR" sz="1600" dirty="0" smtClean="0">
              <a:latin typeface="+mj-lt"/>
            </a:endParaRPr>
          </a:p>
          <a:p>
            <a:r>
              <a:rPr lang="hr-HR" sz="1600" dirty="0" smtClean="0">
                <a:latin typeface="+mj-lt"/>
              </a:rPr>
              <a:t>Sredstva se isplaćuju u dva dijela – prvi dio 60%, drugi dio 40%.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9" name="Text Box 7"/>
          <p:cNvSpPr txBox="1">
            <a:spLocks noChangeArrowheads="1"/>
          </p:cNvSpPr>
          <p:nvPr/>
        </p:nvSpPr>
        <p:spPr bwMode="auto">
          <a:xfrm>
            <a:off x="0" y="476250"/>
            <a:ext cx="9144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sz="3200" dirty="0"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  <a:ea typeface="+mn-ea"/>
            </a:endParaRPr>
          </a:p>
        </p:txBody>
      </p:sp>
      <p:sp>
        <p:nvSpPr>
          <p:cNvPr id="110601" name="Text Box 9"/>
          <p:cNvSpPr txBox="1">
            <a:spLocks noChangeArrowheads="1"/>
          </p:cNvSpPr>
          <p:nvPr/>
        </p:nvSpPr>
        <p:spPr bwMode="auto">
          <a:xfrm>
            <a:off x="0" y="4581525"/>
            <a:ext cx="9144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hr-HR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ea typeface="+mn-ea"/>
            </a:endParaRPr>
          </a:p>
        </p:txBody>
      </p:sp>
      <p:pic>
        <p:nvPicPr>
          <p:cNvPr id="6149" name="Picture 42" descr="grb-sma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8913"/>
            <a:ext cx="5143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237288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491880" y="6489700"/>
            <a:ext cx="2016224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smtClean="0">
                <a:solidFill>
                  <a:schemeClr val="bg1">
                    <a:lumMod val="85000"/>
                  </a:schemeClr>
                </a:solidFill>
                <a:latin typeface="+mj-lt"/>
              </a:rPr>
              <a:t>www.minpo.hr</a:t>
            </a:r>
            <a:endParaRPr lang="hr-HR" dirty="0">
              <a:solidFill>
                <a:schemeClr val="bg1">
                  <a:lumMod val="85000"/>
                </a:schemeClr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48680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1600" dirty="0" smtClean="0">
                <a:latin typeface="+mn-lt"/>
              </a:rPr>
              <a:t>Pregled zahtjeva</a:t>
            </a:r>
            <a:endParaRPr lang="hr-HR" sz="1600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1628800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smtClean="0">
                <a:latin typeface="+mn-lt"/>
              </a:rPr>
              <a:t>Odobreno 153 zahtjeva – 7.423.870 kn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Prosječni iznos potpore   48.522 kn</a:t>
            </a:r>
          </a:p>
          <a:p>
            <a:endParaRPr lang="hr-HR" sz="1600" dirty="0" smtClean="0">
              <a:latin typeface="+mn-lt"/>
            </a:endParaRP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Pristigli zahtjevi po normama:		Odobreno zahtjeva po normama:</a:t>
            </a:r>
          </a:p>
          <a:p>
            <a:endParaRPr lang="hr-HR" sz="1600" dirty="0" smtClean="0">
              <a:latin typeface="+mn-lt"/>
            </a:endParaRPr>
          </a:p>
          <a:p>
            <a:r>
              <a:rPr lang="hr-HR" sz="1600" dirty="0" smtClean="0">
                <a:latin typeface="+mn-lt"/>
              </a:rPr>
              <a:t>	        broj zahtjeva				         broj zahtjeva</a:t>
            </a:r>
          </a:p>
          <a:p>
            <a:r>
              <a:rPr lang="hr-HR" sz="1600" dirty="0" smtClean="0">
                <a:latin typeface="+mn-lt"/>
              </a:rPr>
              <a:t>ISO   9001	331 			ISO   9001	90	</a:t>
            </a:r>
          </a:p>
          <a:p>
            <a:r>
              <a:rPr lang="hr-HR" sz="1600" dirty="0" smtClean="0">
                <a:latin typeface="+mn-lt"/>
              </a:rPr>
              <a:t>ISO 14001	148   			ISO 14001	 42</a:t>
            </a:r>
          </a:p>
          <a:p>
            <a:r>
              <a:rPr lang="hr-HR" sz="1600" dirty="0" smtClean="0">
                <a:latin typeface="+mn-lt"/>
              </a:rPr>
              <a:t>ISO 17001	11 </a:t>
            </a:r>
            <a:r>
              <a:rPr lang="hr-HR" sz="1600" dirty="0" smtClean="0">
                <a:latin typeface="+mn-lt"/>
              </a:rPr>
              <a:t>	</a:t>
            </a:r>
            <a:r>
              <a:rPr lang="hr-HR" sz="1600" dirty="0" smtClean="0">
                <a:latin typeface="+mn-lt"/>
              </a:rPr>
              <a:t>	 	ISO 17001	    6</a:t>
            </a:r>
          </a:p>
          <a:p>
            <a:r>
              <a:rPr lang="hr-HR" sz="1600" dirty="0" smtClean="0">
                <a:latin typeface="+mn-lt"/>
              </a:rPr>
              <a:t>OHSAS 18001	15 </a:t>
            </a:r>
            <a:r>
              <a:rPr lang="hr-HR" sz="1600" dirty="0" smtClean="0">
                <a:latin typeface="+mn-lt"/>
              </a:rPr>
              <a:t>	</a:t>
            </a:r>
            <a:r>
              <a:rPr lang="hr-HR" sz="1600" dirty="0" smtClean="0">
                <a:latin typeface="+mn-lt"/>
              </a:rPr>
              <a:t>		OHSAS 18001	    2</a:t>
            </a:r>
          </a:p>
          <a:p>
            <a:r>
              <a:rPr lang="hr-HR" sz="1600" dirty="0" smtClean="0">
                <a:latin typeface="+mn-lt"/>
              </a:rPr>
              <a:t>ISO 50001              	2 </a:t>
            </a:r>
            <a:r>
              <a:rPr lang="hr-HR" sz="1600" dirty="0" smtClean="0">
                <a:latin typeface="+mn-lt"/>
              </a:rPr>
              <a:t>	</a:t>
            </a:r>
            <a:r>
              <a:rPr lang="hr-HR" sz="1600" dirty="0" smtClean="0">
                <a:latin typeface="+mn-lt"/>
              </a:rPr>
              <a:t>		ISO 27001	    5</a:t>
            </a:r>
          </a:p>
          <a:p>
            <a:r>
              <a:rPr lang="hr-HR" sz="1600" dirty="0" smtClean="0">
                <a:latin typeface="+mn-lt"/>
              </a:rPr>
              <a:t>ISO 22000	15 </a:t>
            </a:r>
            <a:r>
              <a:rPr lang="hr-HR" sz="1600" dirty="0" smtClean="0">
                <a:latin typeface="+mn-lt"/>
              </a:rPr>
              <a:t>	</a:t>
            </a:r>
            <a:r>
              <a:rPr lang="hr-HR" sz="1600" dirty="0" smtClean="0">
                <a:latin typeface="+mn-lt"/>
              </a:rPr>
              <a:t>		CE znak 		  20</a:t>
            </a:r>
          </a:p>
          <a:p>
            <a:r>
              <a:rPr lang="hr-HR" sz="1600" dirty="0" smtClean="0">
                <a:latin typeface="+mn-lt"/>
              </a:rPr>
              <a:t>ISO 27001	22 </a:t>
            </a:r>
          </a:p>
          <a:p>
            <a:r>
              <a:rPr lang="hr-HR" sz="1600" dirty="0" smtClean="0">
                <a:latin typeface="+mn-lt"/>
              </a:rPr>
              <a:t>CE znak		36</a:t>
            </a:r>
          </a:p>
          <a:p>
            <a:endParaRPr lang="hr-HR" sz="1600" dirty="0" smtClean="0">
              <a:latin typeface="+mn-lt"/>
            </a:endParaRPr>
          </a:p>
          <a:p>
            <a:endParaRPr lang="hr-HR" sz="1600" dirty="0">
              <a:latin typeface="+mn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ncija">
  <a:themeElements>
    <a:clrScheme name="BAC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ittà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hr-HR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A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Financija.thmx</Template>
  <TotalTime>3529</TotalTime>
  <Words>1007</Words>
  <Application>Microsoft Office PowerPoint</Application>
  <PresentationFormat>On-screen Show (4:3)</PresentationFormat>
  <Paragraphs>239</Paragraphs>
  <Slides>18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Financija</vt:lpstr>
      <vt:lpstr>Presentation</vt:lpstr>
      <vt:lpstr>“SMEST”   Norme – velike prednosti za male poduzetnike   Ministarstvo poduzetništva i obrta Bruno Radojica</vt:lpstr>
      <vt:lpstr>Slide 2</vt:lpstr>
      <vt:lpstr>Stanje malog i srednjeg poduzetništva i obrtništva</vt:lpstr>
      <vt:lpstr>Slide 4</vt:lpstr>
      <vt:lpstr>Slide 5</vt:lpstr>
      <vt:lpstr>Slide 6</vt:lpstr>
      <vt:lpstr>Slide 7</vt:lpstr>
      <vt:lpstr>Slide 8</vt:lpstr>
      <vt:lpstr>Slide 9</vt:lpstr>
      <vt:lpstr>PODUZETNIČKI IMPULS 2013.  Program poticanja poduzetništva i obrta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HVALA NA PAŽNJI</vt:lpstr>
    </vt:vector>
  </TitlesOfParts>
  <Manager>Gordan Krpanec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Klasteri u RH</dc:title>
  <dc:creator>Davor</dc:creator>
  <cp:lastModifiedBy>bradojica</cp:lastModifiedBy>
  <cp:revision>411</cp:revision>
  <dcterms:created xsi:type="dcterms:W3CDTF">2005-10-06T09:35:22Z</dcterms:created>
  <dcterms:modified xsi:type="dcterms:W3CDTF">2013-01-29T15:45:37Z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wner">
    <vt:lpwstr>Gordan Krpanec</vt:lpwstr>
  </property>
  <property fmtid="{D5CDD505-2E9C-101B-9397-08002B2CF9AE}" pid="3" name="Telephone number">
    <vt:lpwstr>+385 91 4646476</vt:lpwstr>
  </property>
</Properties>
</file>